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96" r:id="rId2"/>
  </p:sldMasterIdLst>
  <p:notesMasterIdLst>
    <p:notesMasterId r:id="rId80"/>
  </p:notesMasterIdLst>
  <p:handoutMasterIdLst>
    <p:handoutMasterId r:id="rId81"/>
  </p:handoutMasterIdLst>
  <p:sldIdLst>
    <p:sldId id="256" r:id="rId3"/>
    <p:sldId id="257" r:id="rId4"/>
    <p:sldId id="316" r:id="rId5"/>
    <p:sldId id="259" r:id="rId6"/>
    <p:sldId id="309" r:id="rId7"/>
    <p:sldId id="307" r:id="rId8"/>
    <p:sldId id="308" r:id="rId9"/>
    <p:sldId id="260" r:id="rId10"/>
    <p:sldId id="297" r:id="rId11"/>
    <p:sldId id="317" r:id="rId12"/>
    <p:sldId id="310" r:id="rId13"/>
    <p:sldId id="311" r:id="rId14"/>
    <p:sldId id="318" r:id="rId15"/>
    <p:sldId id="263" r:id="rId16"/>
    <p:sldId id="312" r:id="rId17"/>
    <p:sldId id="313" r:id="rId18"/>
    <p:sldId id="264" r:id="rId19"/>
    <p:sldId id="314" r:id="rId20"/>
    <p:sldId id="315" r:id="rId21"/>
    <p:sldId id="298" r:id="rId22"/>
    <p:sldId id="319" r:id="rId23"/>
    <p:sldId id="265" r:id="rId24"/>
    <p:sldId id="266" r:id="rId25"/>
    <p:sldId id="320" r:id="rId26"/>
    <p:sldId id="267" r:id="rId27"/>
    <p:sldId id="321" r:id="rId28"/>
    <p:sldId id="268" r:id="rId29"/>
    <p:sldId id="322" r:id="rId30"/>
    <p:sldId id="299" r:id="rId31"/>
    <p:sldId id="324" r:id="rId32"/>
    <p:sldId id="323" r:id="rId33"/>
    <p:sldId id="269" r:id="rId34"/>
    <p:sldId id="325" r:id="rId35"/>
    <p:sldId id="270" r:id="rId36"/>
    <p:sldId id="326" r:id="rId37"/>
    <p:sldId id="329" r:id="rId38"/>
    <p:sldId id="272" r:id="rId39"/>
    <p:sldId id="328" r:id="rId40"/>
    <p:sldId id="330" r:id="rId41"/>
    <p:sldId id="300" r:id="rId42"/>
    <p:sldId id="331" r:id="rId43"/>
    <p:sldId id="276" r:id="rId44"/>
    <p:sldId id="332" r:id="rId45"/>
    <p:sldId id="273" r:id="rId46"/>
    <p:sldId id="333" r:id="rId47"/>
    <p:sldId id="274" r:id="rId48"/>
    <p:sldId id="334" r:id="rId49"/>
    <p:sldId id="278" r:id="rId50"/>
    <p:sldId id="335" r:id="rId51"/>
    <p:sldId id="301" r:id="rId52"/>
    <p:sldId id="336" r:id="rId53"/>
    <p:sldId id="275" r:id="rId54"/>
    <p:sldId id="277" r:id="rId55"/>
    <p:sldId id="279" r:id="rId56"/>
    <p:sldId id="280" r:id="rId57"/>
    <p:sldId id="302" r:id="rId58"/>
    <p:sldId id="281" r:id="rId59"/>
    <p:sldId id="285" r:id="rId60"/>
    <p:sldId id="282" r:id="rId61"/>
    <p:sldId id="283" r:id="rId62"/>
    <p:sldId id="303" r:id="rId63"/>
    <p:sldId id="284" r:id="rId64"/>
    <p:sldId id="286" r:id="rId65"/>
    <p:sldId id="287" r:id="rId66"/>
    <p:sldId id="288" r:id="rId67"/>
    <p:sldId id="304" r:id="rId68"/>
    <p:sldId id="292" r:id="rId69"/>
    <p:sldId id="289" r:id="rId70"/>
    <p:sldId id="290" r:id="rId71"/>
    <p:sldId id="291" r:id="rId72"/>
    <p:sldId id="305" r:id="rId73"/>
    <p:sldId id="293" r:id="rId74"/>
    <p:sldId id="294" r:id="rId75"/>
    <p:sldId id="295" r:id="rId76"/>
    <p:sldId id="296" r:id="rId77"/>
    <p:sldId id="306" r:id="rId78"/>
    <p:sldId id="337" r:id="rId79"/>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609" autoAdjust="0"/>
  </p:normalViewPr>
  <p:slideViewPr>
    <p:cSldViewPr>
      <p:cViewPr varScale="1">
        <p:scale>
          <a:sx n="70" d="100"/>
          <a:sy n="70" d="100"/>
        </p:scale>
        <p:origin x="1386" y="72"/>
      </p:cViewPr>
      <p:guideLst>
        <p:guide orient="horz" pos="2160"/>
        <p:guide pos="2880"/>
      </p:guideLst>
    </p:cSldViewPr>
  </p:slideViewPr>
  <p:outlineViewPr>
    <p:cViewPr>
      <p:scale>
        <a:sx n="33" d="100"/>
        <a:sy n="33" d="100"/>
      </p:scale>
      <p:origin x="0" y="30438"/>
    </p:cViewPr>
  </p:outlin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slide" Target="slides/slide66.xml"/><Relationship Id="rId76" Type="http://schemas.openxmlformats.org/officeDocument/2006/relationships/slide" Target="slides/slide74.xml"/><Relationship Id="rId84" Type="http://schemas.openxmlformats.org/officeDocument/2006/relationships/theme" Target="theme/theme1.xml"/><Relationship Id="rId7" Type="http://schemas.openxmlformats.org/officeDocument/2006/relationships/slide" Target="slides/slide5.xml"/><Relationship Id="rId71" Type="http://schemas.openxmlformats.org/officeDocument/2006/relationships/slide" Target="slides/slide69.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slide" Target="slides/slide72.xml"/><Relationship Id="rId79" Type="http://schemas.openxmlformats.org/officeDocument/2006/relationships/slide" Target="slides/slide77.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presProps" Target="presProps.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notesMaster" Target="notesMasters/notesMaster1.xml"/><Relationship Id="rId85" Type="http://schemas.openxmlformats.org/officeDocument/2006/relationships/tableStyles" Target="tableStyle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fld id="{8FCB3266-D65F-446B-9675-9902E96963C0}" type="datetimeFigureOut">
              <a:rPr lang="en-US" smtClean="0"/>
              <a:t>3/16/2016</a:t>
            </a:fld>
            <a:endParaRPr lang="en-US"/>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AFD31556-F0DB-4AC8-BF09-4716E1CFFBE9}" type="slidenum">
              <a:rPr lang="en-US" smtClean="0"/>
              <a:t>‹#›</a:t>
            </a:fld>
            <a:endParaRPr lang="en-US"/>
          </a:p>
        </p:txBody>
      </p:sp>
    </p:spTree>
    <p:extLst>
      <p:ext uri="{BB962C8B-B14F-4D97-AF65-F5344CB8AC3E}">
        <p14:creationId xmlns:p14="http://schemas.microsoft.com/office/powerpoint/2010/main" val="12540262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5138"/>
          </a:xfrm>
          <a:prstGeom prst="rect">
            <a:avLst/>
          </a:prstGeom>
        </p:spPr>
        <p:txBody>
          <a:bodyPr vert="horz" lIns="91440" tIns="45720" rIns="91440" bIns="45720" rtlCol="0"/>
          <a:lstStyle>
            <a:lvl1pPr algn="r">
              <a:defRPr sz="1200"/>
            </a:lvl1pPr>
          </a:lstStyle>
          <a:p>
            <a:fld id="{1ED09D27-B941-4C5F-9D0C-FA51C7ECA4DA}" type="datetimeFigureOut">
              <a:rPr lang="en-US" smtClean="0"/>
              <a:t>3/16/2016</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6425"/>
            <a:ext cx="548640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2971800"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675"/>
            <a:ext cx="2971800" cy="465138"/>
          </a:xfrm>
          <a:prstGeom prst="rect">
            <a:avLst/>
          </a:prstGeom>
        </p:spPr>
        <p:txBody>
          <a:bodyPr vert="horz" lIns="91440" tIns="45720" rIns="91440" bIns="45720" rtlCol="0" anchor="b"/>
          <a:lstStyle>
            <a:lvl1pPr algn="r">
              <a:defRPr sz="1200"/>
            </a:lvl1pPr>
          </a:lstStyle>
          <a:p>
            <a:fld id="{74AE3E14-F88F-4A06-802A-7FBF87BEF0D4}" type="slidenum">
              <a:rPr lang="en-US" smtClean="0"/>
              <a:t>‹#›</a:t>
            </a:fld>
            <a:endParaRPr lang="en-US"/>
          </a:p>
        </p:txBody>
      </p:sp>
    </p:spTree>
    <p:extLst>
      <p:ext uri="{BB962C8B-B14F-4D97-AF65-F5344CB8AC3E}">
        <p14:creationId xmlns:p14="http://schemas.microsoft.com/office/powerpoint/2010/main" val="26463638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16F8A5EF-FA48-4523-8CBD-81BA4765E4E1}" type="datetimeFigureOut">
              <a:rPr lang="en-US" smtClean="0"/>
              <a:t>3/16/2016</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FB12F986-BB23-4077-B894-434988613221}"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6F8A5EF-FA48-4523-8CBD-81BA4765E4E1}" type="datetimeFigureOut">
              <a:rPr lang="en-US" smtClean="0"/>
              <a:t>3/16/2016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12F986-BB23-4077-B894-43498861322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6F8A5EF-FA48-4523-8CBD-81BA4765E4E1}" type="datetimeFigureOut">
              <a:rPr lang="en-US" smtClean="0"/>
              <a:t>3/16/2016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12F986-BB23-4077-B894-434988613221}"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16F8A5EF-FA48-4523-8CBD-81BA4765E4E1}" type="datetimeFigureOut">
              <a:rPr lang="en-US" smtClean="0">
                <a:solidFill>
                  <a:srgbClr val="575F6D"/>
                </a:solidFill>
              </a:rPr>
              <a:pPr/>
              <a:t>3/16/2016</a:t>
            </a:fld>
            <a:endParaRPr lang="en-US">
              <a:solidFill>
                <a:srgbClr val="575F6D"/>
              </a:solidFill>
            </a:endParaRPr>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solidFill>
                <a:srgbClr val="575F6D"/>
              </a:solidFill>
            </a:endParaRP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9" name="Slide Number Placeholder 28"/>
          <p:cNvSpPr>
            <a:spLocks noGrp="1"/>
          </p:cNvSpPr>
          <p:nvPr>
            <p:ph type="sldNum" sz="quarter" idx="12"/>
          </p:nvPr>
        </p:nvSpPr>
        <p:spPr bwMode="auto">
          <a:xfrm>
            <a:off x="1325544" y="4928702"/>
            <a:ext cx="609600" cy="517524"/>
          </a:xfrm>
        </p:spPr>
        <p:txBody>
          <a:bodyPr/>
          <a:lstStyle/>
          <a:p>
            <a:fld id="{FB12F986-BB23-4077-B894-434988613221}" type="slidenum">
              <a:rPr lang="en-US" smtClean="0"/>
              <a:pPr/>
              <a:t>‹#›</a:t>
            </a:fld>
            <a:endParaRPr lang="en-US"/>
          </a:p>
        </p:txBody>
      </p:sp>
    </p:spTree>
    <p:extLst>
      <p:ext uri="{BB962C8B-B14F-4D97-AF65-F5344CB8AC3E}">
        <p14:creationId xmlns:p14="http://schemas.microsoft.com/office/powerpoint/2010/main" val="2494366094"/>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16F8A5EF-FA48-4523-8CBD-81BA4765E4E1}" type="datetimeFigureOut">
              <a:rPr lang="en-US" smtClean="0">
                <a:solidFill>
                  <a:srgbClr val="575F6D"/>
                </a:solidFill>
              </a:rPr>
              <a:pPr/>
              <a:t>3/16/2016</a:t>
            </a:fld>
            <a:endParaRPr lang="en-US">
              <a:solidFill>
                <a:srgbClr val="575F6D"/>
              </a:solidFill>
            </a:endParaRPr>
          </a:p>
        </p:txBody>
      </p:sp>
      <p:sp>
        <p:nvSpPr>
          <p:cNvPr id="9" name="Slide Number Placeholder 8"/>
          <p:cNvSpPr>
            <a:spLocks noGrp="1"/>
          </p:cNvSpPr>
          <p:nvPr>
            <p:ph type="sldNum" sz="quarter" idx="15"/>
          </p:nvPr>
        </p:nvSpPr>
        <p:spPr/>
        <p:txBody>
          <a:bodyPr rtlCol="0"/>
          <a:lstStyle/>
          <a:p>
            <a:fld id="{FB12F986-BB23-4077-B894-434988613221}"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solidFill>
                <a:srgbClr val="575F6D"/>
              </a:solidFill>
            </a:endParaRPr>
          </a:p>
        </p:txBody>
      </p:sp>
    </p:spTree>
    <p:extLst>
      <p:ext uri="{BB962C8B-B14F-4D97-AF65-F5344CB8AC3E}">
        <p14:creationId xmlns:p14="http://schemas.microsoft.com/office/powerpoint/2010/main" val="27158185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16F8A5EF-FA48-4523-8CBD-81BA4765E4E1}" type="datetimeFigureOut">
              <a:rPr lang="en-US" smtClean="0">
                <a:solidFill>
                  <a:srgbClr val="FFF39D"/>
                </a:solidFill>
              </a:rPr>
              <a:pPr/>
              <a:t>3/16/2016</a:t>
            </a:fld>
            <a:endParaRPr lang="en-US">
              <a:solidFill>
                <a:srgbClr val="FFF39D"/>
              </a:solidFill>
            </a:endParaRPr>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solidFill>
                <a:srgbClr val="FFF39D"/>
              </a:solidFill>
            </a:endParaRP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6" name="Slide Number Placeholder 5"/>
          <p:cNvSpPr>
            <a:spLocks noGrp="1"/>
          </p:cNvSpPr>
          <p:nvPr>
            <p:ph type="sldNum" sz="quarter" idx="12"/>
          </p:nvPr>
        </p:nvSpPr>
        <p:spPr bwMode="auto">
          <a:xfrm>
            <a:off x="1340616" y="4928702"/>
            <a:ext cx="609600" cy="517524"/>
          </a:xfrm>
        </p:spPr>
        <p:txBody>
          <a:bodyPr/>
          <a:lstStyle/>
          <a:p>
            <a:fld id="{FB12F986-BB23-4077-B894-434988613221}" type="slidenum">
              <a:rPr lang="en-US" smtClean="0"/>
              <a:pPr/>
              <a:t>‹#›</a:t>
            </a:fld>
            <a:endParaRPr lang="en-US"/>
          </a:p>
        </p:txBody>
      </p:sp>
    </p:spTree>
    <p:extLst>
      <p:ext uri="{BB962C8B-B14F-4D97-AF65-F5344CB8AC3E}">
        <p14:creationId xmlns:p14="http://schemas.microsoft.com/office/powerpoint/2010/main" val="3141533458"/>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6F8A5EF-FA48-4523-8CBD-81BA4765E4E1}" type="datetimeFigureOut">
              <a:rPr lang="en-US" smtClean="0">
                <a:solidFill>
                  <a:srgbClr val="575F6D"/>
                </a:solidFill>
              </a:rPr>
              <a:pPr/>
              <a:t>3/16/2016</a:t>
            </a:fld>
            <a:endParaRPr lang="en-US">
              <a:solidFill>
                <a:srgbClr val="575F6D"/>
              </a:solidFill>
            </a:endParaRPr>
          </a:p>
        </p:txBody>
      </p:sp>
      <p:sp>
        <p:nvSpPr>
          <p:cNvPr id="6" name="Footer Placeholder 5"/>
          <p:cNvSpPr>
            <a:spLocks noGrp="1"/>
          </p:cNvSpPr>
          <p:nvPr>
            <p:ph type="ftr" sz="quarter" idx="11"/>
          </p:nvPr>
        </p:nvSpPr>
        <p:spPr/>
        <p:txBody>
          <a:bodyPr/>
          <a:lstStyle/>
          <a:p>
            <a:endParaRPr lang="en-US">
              <a:solidFill>
                <a:srgbClr val="575F6D"/>
              </a:solidFill>
            </a:endParaRPr>
          </a:p>
        </p:txBody>
      </p:sp>
      <p:sp>
        <p:nvSpPr>
          <p:cNvPr id="7" name="Slide Number Placeholder 6"/>
          <p:cNvSpPr>
            <a:spLocks noGrp="1"/>
          </p:cNvSpPr>
          <p:nvPr>
            <p:ph type="sldNum" sz="quarter" idx="12"/>
          </p:nvPr>
        </p:nvSpPr>
        <p:spPr/>
        <p:txBody>
          <a:bodyPr/>
          <a:lstStyle/>
          <a:p>
            <a:fld id="{FB12F986-BB23-4077-B894-434988613221}"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42864765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6F8A5EF-FA48-4523-8CBD-81BA4765E4E1}" type="datetimeFigureOut">
              <a:rPr lang="en-US" smtClean="0">
                <a:solidFill>
                  <a:srgbClr val="575F6D"/>
                </a:solidFill>
              </a:rPr>
              <a:pPr/>
              <a:t>3/16/2016</a:t>
            </a:fld>
            <a:endParaRPr lang="en-US">
              <a:solidFill>
                <a:srgbClr val="575F6D"/>
              </a:solidFill>
            </a:endParaRPr>
          </a:p>
        </p:txBody>
      </p:sp>
      <p:sp>
        <p:nvSpPr>
          <p:cNvPr id="8" name="Footer Placeholder 7"/>
          <p:cNvSpPr>
            <a:spLocks noGrp="1"/>
          </p:cNvSpPr>
          <p:nvPr>
            <p:ph type="ftr" sz="quarter" idx="11"/>
          </p:nvPr>
        </p:nvSpPr>
        <p:spPr/>
        <p:txBody>
          <a:bodyPr/>
          <a:lstStyle/>
          <a:p>
            <a:endParaRPr lang="en-US">
              <a:solidFill>
                <a:srgbClr val="575F6D"/>
              </a:solidFill>
            </a:endParaRPr>
          </a:p>
        </p:txBody>
      </p:sp>
      <p:sp>
        <p:nvSpPr>
          <p:cNvPr id="9" name="Slide Number Placeholder 8"/>
          <p:cNvSpPr>
            <a:spLocks noGrp="1"/>
          </p:cNvSpPr>
          <p:nvPr>
            <p:ph type="sldNum" sz="quarter" idx="12"/>
          </p:nvPr>
        </p:nvSpPr>
        <p:spPr/>
        <p:txBody>
          <a:bodyPr/>
          <a:lstStyle/>
          <a:p>
            <a:fld id="{FB12F986-BB23-4077-B894-434988613221}"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extLst>
      <p:ext uri="{BB962C8B-B14F-4D97-AF65-F5344CB8AC3E}">
        <p14:creationId xmlns:p14="http://schemas.microsoft.com/office/powerpoint/2010/main" val="278402963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16F8A5EF-FA48-4523-8CBD-81BA4765E4E1}" type="datetimeFigureOut">
              <a:rPr lang="en-US" smtClean="0">
                <a:solidFill>
                  <a:srgbClr val="575F6D"/>
                </a:solidFill>
              </a:rPr>
              <a:pPr/>
              <a:t>3/16/2016</a:t>
            </a:fld>
            <a:endParaRPr lang="en-US">
              <a:solidFill>
                <a:srgbClr val="575F6D"/>
              </a:solidFill>
            </a:endParaRPr>
          </a:p>
        </p:txBody>
      </p:sp>
      <p:sp>
        <p:nvSpPr>
          <p:cNvPr id="7" name="Slide Number Placeholder 6"/>
          <p:cNvSpPr>
            <a:spLocks noGrp="1"/>
          </p:cNvSpPr>
          <p:nvPr>
            <p:ph type="sldNum" sz="quarter" idx="11"/>
          </p:nvPr>
        </p:nvSpPr>
        <p:spPr/>
        <p:txBody>
          <a:bodyPr rtlCol="0"/>
          <a:lstStyle/>
          <a:p>
            <a:fld id="{FB12F986-BB23-4077-B894-434988613221}"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solidFill>
                <a:srgbClr val="575F6D"/>
              </a:solidFill>
            </a:endParaRPr>
          </a:p>
        </p:txBody>
      </p:sp>
    </p:spTree>
    <p:extLst>
      <p:ext uri="{BB962C8B-B14F-4D97-AF65-F5344CB8AC3E}">
        <p14:creationId xmlns:p14="http://schemas.microsoft.com/office/powerpoint/2010/main" val="176304731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F8A5EF-FA48-4523-8CBD-81BA4765E4E1}" type="datetimeFigureOut">
              <a:rPr lang="en-US" smtClean="0">
                <a:solidFill>
                  <a:srgbClr val="575F6D"/>
                </a:solidFill>
              </a:rPr>
              <a:pPr/>
              <a:t>3/16/2016</a:t>
            </a:fld>
            <a:endParaRPr lang="en-US">
              <a:solidFill>
                <a:srgbClr val="575F6D"/>
              </a:solidFill>
            </a:endParaRPr>
          </a:p>
        </p:txBody>
      </p:sp>
      <p:sp>
        <p:nvSpPr>
          <p:cNvPr id="3" name="Footer Placeholder 2"/>
          <p:cNvSpPr>
            <a:spLocks noGrp="1"/>
          </p:cNvSpPr>
          <p:nvPr>
            <p:ph type="ftr" sz="quarter" idx="11"/>
          </p:nvPr>
        </p:nvSpPr>
        <p:spPr/>
        <p:txBody>
          <a:bodyPr/>
          <a:lstStyle/>
          <a:p>
            <a:endParaRPr lang="en-US">
              <a:solidFill>
                <a:srgbClr val="575F6D"/>
              </a:solidFill>
            </a:endParaRPr>
          </a:p>
        </p:txBody>
      </p:sp>
      <p:sp>
        <p:nvSpPr>
          <p:cNvPr id="4" name="Slide Number Placeholder 3"/>
          <p:cNvSpPr>
            <a:spLocks noGrp="1"/>
          </p:cNvSpPr>
          <p:nvPr>
            <p:ph type="sldNum" sz="quarter" idx="12"/>
          </p:nvPr>
        </p:nvSpPr>
        <p:spPr/>
        <p:txBody>
          <a:bodyPr/>
          <a:lstStyle/>
          <a:p>
            <a:fld id="{FB12F986-BB23-4077-B894-434988613221}" type="slidenum">
              <a:rPr lang="en-US" smtClean="0"/>
              <a:pPr/>
              <a:t>‹#›</a:t>
            </a:fld>
            <a:endParaRPr lang="en-US"/>
          </a:p>
        </p:txBody>
      </p:sp>
    </p:spTree>
    <p:extLst>
      <p:ext uri="{BB962C8B-B14F-4D97-AF65-F5344CB8AC3E}">
        <p14:creationId xmlns:p14="http://schemas.microsoft.com/office/powerpoint/2010/main" val="38242614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16F8A5EF-FA48-4523-8CBD-81BA4765E4E1}" type="datetimeFigureOut">
              <a:rPr lang="en-US" smtClean="0">
                <a:solidFill>
                  <a:srgbClr val="575F6D"/>
                </a:solidFill>
              </a:rPr>
              <a:pPr/>
              <a:t>3/16/2016</a:t>
            </a:fld>
            <a:endParaRPr lang="en-US">
              <a:solidFill>
                <a:srgbClr val="575F6D"/>
              </a:solidFill>
            </a:endParaRPr>
          </a:p>
        </p:txBody>
      </p:sp>
      <p:sp>
        <p:nvSpPr>
          <p:cNvPr id="22" name="Slide Number Placeholder 21"/>
          <p:cNvSpPr>
            <a:spLocks noGrp="1"/>
          </p:cNvSpPr>
          <p:nvPr>
            <p:ph type="sldNum" sz="quarter" idx="15"/>
          </p:nvPr>
        </p:nvSpPr>
        <p:spPr/>
        <p:txBody>
          <a:bodyPr rtlCol="0"/>
          <a:lstStyle/>
          <a:p>
            <a:fld id="{FB12F986-BB23-4077-B894-434988613221}"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solidFill>
                <a:srgbClr val="575F6D"/>
              </a:solidFill>
            </a:endParaRPr>
          </a:p>
        </p:txBody>
      </p:sp>
    </p:spTree>
    <p:extLst>
      <p:ext uri="{BB962C8B-B14F-4D97-AF65-F5344CB8AC3E}">
        <p14:creationId xmlns:p14="http://schemas.microsoft.com/office/powerpoint/2010/main" val="1891639839"/>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16F8A5EF-FA48-4523-8CBD-81BA4765E4E1}" type="datetimeFigureOut">
              <a:rPr lang="en-US" smtClean="0"/>
              <a:t>3/16/2016</a:t>
            </a:fld>
            <a:endParaRPr lang="en-US"/>
          </a:p>
        </p:txBody>
      </p:sp>
      <p:sp>
        <p:nvSpPr>
          <p:cNvPr id="9" name="Slide Number Placeholder 8"/>
          <p:cNvSpPr>
            <a:spLocks noGrp="1"/>
          </p:cNvSpPr>
          <p:nvPr>
            <p:ph type="sldNum" sz="quarter" idx="15"/>
          </p:nvPr>
        </p:nvSpPr>
        <p:spPr/>
        <p:txBody>
          <a:bodyPr rtlCol="0"/>
          <a:lstStyle/>
          <a:p>
            <a:fld id="{FB12F986-BB23-4077-B894-434988613221}" type="slidenum">
              <a:rPr lang="en-US" smtClean="0"/>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7" name="Date Placeholder 16"/>
          <p:cNvSpPr>
            <a:spLocks noGrp="1"/>
          </p:cNvSpPr>
          <p:nvPr>
            <p:ph type="dt" sz="half" idx="10"/>
          </p:nvPr>
        </p:nvSpPr>
        <p:spPr/>
        <p:txBody>
          <a:bodyPr rtlCol="0"/>
          <a:lstStyle/>
          <a:p>
            <a:fld id="{16F8A5EF-FA48-4523-8CBD-81BA4765E4E1}" type="datetimeFigureOut">
              <a:rPr lang="en-US" smtClean="0">
                <a:solidFill>
                  <a:srgbClr val="575F6D"/>
                </a:solidFill>
              </a:rPr>
              <a:pPr/>
              <a:t>3/16/2016</a:t>
            </a:fld>
            <a:endParaRPr lang="en-US">
              <a:solidFill>
                <a:srgbClr val="575F6D"/>
              </a:solidFill>
            </a:endParaRPr>
          </a:p>
        </p:txBody>
      </p:sp>
      <p:sp>
        <p:nvSpPr>
          <p:cNvPr id="18" name="Slide Number Placeholder 17"/>
          <p:cNvSpPr>
            <a:spLocks noGrp="1"/>
          </p:cNvSpPr>
          <p:nvPr>
            <p:ph type="sldNum" sz="quarter" idx="11"/>
          </p:nvPr>
        </p:nvSpPr>
        <p:spPr/>
        <p:txBody>
          <a:bodyPr rtlCol="0"/>
          <a:lstStyle/>
          <a:p>
            <a:fld id="{FB12F986-BB23-4077-B894-434988613221}"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solidFill>
                <a:srgbClr val="575F6D"/>
              </a:solidFill>
            </a:endParaRPr>
          </a:p>
        </p:txBody>
      </p:sp>
    </p:spTree>
    <p:extLst>
      <p:ext uri="{BB962C8B-B14F-4D97-AF65-F5344CB8AC3E}">
        <p14:creationId xmlns:p14="http://schemas.microsoft.com/office/powerpoint/2010/main" val="148369468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6F8A5EF-FA48-4523-8CBD-81BA4765E4E1}" type="datetimeFigureOut">
              <a:rPr lang="en-US" smtClean="0">
                <a:solidFill>
                  <a:srgbClr val="575F6D"/>
                </a:solidFill>
              </a:rPr>
              <a:pPr/>
              <a:t>3/16/2016</a:t>
            </a:fld>
            <a:endParaRPr lang="en-US">
              <a:solidFill>
                <a:srgbClr val="575F6D"/>
              </a:solidFill>
            </a:endParaRPr>
          </a:p>
        </p:txBody>
      </p:sp>
      <p:sp>
        <p:nvSpPr>
          <p:cNvPr id="5" name="Footer Placeholder 4"/>
          <p:cNvSpPr>
            <a:spLocks noGrp="1"/>
          </p:cNvSpPr>
          <p:nvPr>
            <p:ph type="ftr" sz="quarter" idx="11"/>
          </p:nvPr>
        </p:nvSpPr>
        <p:spPr/>
        <p:txBody>
          <a:bodyPr/>
          <a:lstStyle/>
          <a:p>
            <a:endParaRPr lang="en-US">
              <a:solidFill>
                <a:srgbClr val="575F6D"/>
              </a:solidFill>
            </a:endParaRPr>
          </a:p>
        </p:txBody>
      </p:sp>
      <p:sp>
        <p:nvSpPr>
          <p:cNvPr id="6" name="Slide Number Placeholder 5"/>
          <p:cNvSpPr>
            <a:spLocks noGrp="1"/>
          </p:cNvSpPr>
          <p:nvPr>
            <p:ph type="sldNum" sz="quarter" idx="12"/>
          </p:nvPr>
        </p:nvSpPr>
        <p:spPr/>
        <p:txBody>
          <a:bodyPr/>
          <a:lstStyle/>
          <a:p>
            <a:fld id="{FB12F986-BB23-4077-B894-434988613221}" type="slidenum">
              <a:rPr lang="en-US" smtClean="0"/>
              <a:pPr/>
              <a:t>‹#›</a:t>
            </a:fld>
            <a:endParaRPr lang="en-US"/>
          </a:p>
        </p:txBody>
      </p:sp>
    </p:spTree>
    <p:extLst>
      <p:ext uri="{BB962C8B-B14F-4D97-AF65-F5344CB8AC3E}">
        <p14:creationId xmlns:p14="http://schemas.microsoft.com/office/powerpoint/2010/main" val="13122495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6F8A5EF-FA48-4523-8CBD-81BA4765E4E1}" type="datetimeFigureOut">
              <a:rPr lang="en-US" smtClean="0">
                <a:solidFill>
                  <a:srgbClr val="575F6D"/>
                </a:solidFill>
              </a:rPr>
              <a:pPr/>
              <a:t>3/16/2016</a:t>
            </a:fld>
            <a:endParaRPr lang="en-US">
              <a:solidFill>
                <a:srgbClr val="575F6D"/>
              </a:solidFill>
            </a:endParaRPr>
          </a:p>
        </p:txBody>
      </p:sp>
      <p:sp>
        <p:nvSpPr>
          <p:cNvPr id="5" name="Footer Placeholder 4"/>
          <p:cNvSpPr>
            <a:spLocks noGrp="1"/>
          </p:cNvSpPr>
          <p:nvPr>
            <p:ph type="ftr" sz="quarter" idx="11"/>
          </p:nvPr>
        </p:nvSpPr>
        <p:spPr/>
        <p:txBody>
          <a:bodyPr/>
          <a:lstStyle/>
          <a:p>
            <a:endParaRPr lang="en-US">
              <a:solidFill>
                <a:srgbClr val="575F6D"/>
              </a:solidFill>
            </a:endParaRPr>
          </a:p>
        </p:txBody>
      </p:sp>
      <p:sp>
        <p:nvSpPr>
          <p:cNvPr id="6" name="Slide Number Placeholder 5"/>
          <p:cNvSpPr>
            <a:spLocks noGrp="1"/>
          </p:cNvSpPr>
          <p:nvPr>
            <p:ph type="sldNum" sz="quarter" idx="12"/>
          </p:nvPr>
        </p:nvSpPr>
        <p:spPr/>
        <p:txBody>
          <a:bodyPr/>
          <a:lstStyle/>
          <a:p>
            <a:fld id="{FB12F986-BB23-4077-B894-434988613221}" type="slidenum">
              <a:rPr lang="en-US" smtClean="0"/>
              <a:pPr/>
              <a:t>‹#›</a:t>
            </a:fld>
            <a:endParaRPr lang="en-US"/>
          </a:p>
        </p:txBody>
      </p:sp>
    </p:spTree>
    <p:extLst>
      <p:ext uri="{BB962C8B-B14F-4D97-AF65-F5344CB8AC3E}">
        <p14:creationId xmlns:p14="http://schemas.microsoft.com/office/powerpoint/2010/main" val="14242713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16F8A5EF-FA48-4523-8CBD-81BA4765E4E1}" type="datetimeFigureOut">
              <a:rPr lang="en-US" smtClean="0"/>
              <a:t>3/16/2016</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FB12F986-BB23-4077-B894-434988613221}"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6F8A5EF-FA48-4523-8CBD-81BA4765E4E1}" type="datetimeFigureOut">
              <a:rPr lang="en-US" smtClean="0"/>
              <a:t>3/16/2016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12F986-BB23-4077-B894-434988613221}" type="slidenum">
              <a:rPr lang="en-US" smtClean="0"/>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6F8A5EF-FA48-4523-8CBD-81BA4765E4E1}" type="datetimeFigureOut">
              <a:rPr lang="en-US" smtClean="0"/>
              <a:t>3/16/2016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B12F986-BB23-4077-B894-434988613221}" type="slidenum">
              <a:rPr lang="en-US" smtClean="0"/>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16F8A5EF-FA48-4523-8CBD-81BA4765E4E1}" type="datetimeFigureOut">
              <a:rPr lang="en-US" smtClean="0"/>
              <a:t>3/16/2016</a:t>
            </a:fld>
            <a:endParaRPr lang="en-US"/>
          </a:p>
        </p:txBody>
      </p:sp>
      <p:sp>
        <p:nvSpPr>
          <p:cNvPr id="7" name="Slide Number Placeholder 6"/>
          <p:cNvSpPr>
            <a:spLocks noGrp="1"/>
          </p:cNvSpPr>
          <p:nvPr>
            <p:ph type="sldNum" sz="quarter" idx="11"/>
          </p:nvPr>
        </p:nvSpPr>
        <p:spPr/>
        <p:txBody>
          <a:bodyPr rtlCol="0"/>
          <a:lstStyle/>
          <a:p>
            <a:fld id="{FB12F986-BB23-4077-B894-434988613221}" type="slidenum">
              <a:rPr lang="en-US" smtClean="0"/>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F8A5EF-FA48-4523-8CBD-81BA4765E4E1}" type="datetimeFigureOut">
              <a:rPr lang="en-US" smtClean="0"/>
              <a:t>3/16/2016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B12F986-BB23-4077-B894-43498861322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16F8A5EF-FA48-4523-8CBD-81BA4765E4E1}" type="datetimeFigureOut">
              <a:rPr lang="en-US" smtClean="0"/>
              <a:t>3/16/2016</a:t>
            </a:fld>
            <a:endParaRPr lang="en-US"/>
          </a:p>
        </p:txBody>
      </p:sp>
      <p:sp>
        <p:nvSpPr>
          <p:cNvPr id="22" name="Slide Number Placeholder 21"/>
          <p:cNvSpPr>
            <a:spLocks noGrp="1"/>
          </p:cNvSpPr>
          <p:nvPr>
            <p:ph type="sldNum" sz="quarter" idx="15"/>
          </p:nvPr>
        </p:nvSpPr>
        <p:spPr/>
        <p:txBody>
          <a:bodyPr rtlCol="0"/>
          <a:lstStyle/>
          <a:p>
            <a:fld id="{FB12F986-BB23-4077-B894-434988613221}" type="slidenum">
              <a:rPr lang="en-US" smtClean="0"/>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16F8A5EF-FA48-4523-8CBD-81BA4765E4E1}" type="datetimeFigureOut">
              <a:rPr lang="en-US" smtClean="0"/>
              <a:t>3/16/2016</a:t>
            </a:fld>
            <a:endParaRPr lang="en-US"/>
          </a:p>
        </p:txBody>
      </p:sp>
      <p:sp>
        <p:nvSpPr>
          <p:cNvPr id="18" name="Slide Number Placeholder 17"/>
          <p:cNvSpPr>
            <a:spLocks noGrp="1"/>
          </p:cNvSpPr>
          <p:nvPr>
            <p:ph type="sldNum" sz="quarter" idx="11"/>
          </p:nvPr>
        </p:nvSpPr>
        <p:spPr/>
        <p:txBody>
          <a:bodyPr rtlCol="0"/>
          <a:lstStyle/>
          <a:p>
            <a:fld id="{FB12F986-BB23-4077-B894-434988613221}" type="slidenum">
              <a:rPr lang="en-US" smtClean="0"/>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6F8A5EF-FA48-4523-8CBD-81BA4765E4E1}" type="datetimeFigureOut">
              <a:rPr lang="en-US" smtClean="0"/>
              <a:t>3/16/2016</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FB12F986-BB23-4077-B894-43498861322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6F8A5EF-FA48-4523-8CBD-81BA4765E4E1}" type="datetimeFigureOut">
              <a:rPr lang="en-US" smtClean="0">
                <a:solidFill>
                  <a:srgbClr val="575F6D"/>
                </a:solidFill>
              </a:rPr>
              <a:pPr/>
              <a:t>3/16/2016</a:t>
            </a:fld>
            <a:endParaRPr lang="en-US">
              <a:solidFill>
                <a:srgbClr val="575F6D"/>
              </a:solidFill>
            </a:endParaRP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solidFill>
                <a:srgbClr val="575F6D"/>
              </a:solidFill>
            </a:endParaRP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FB12F986-BB23-4077-B894-434988613221}" type="slidenum">
              <a:rPr lang="en-US" smtClean="0"/>
              <a:pPr/>
              <a:t>‹#›</a:t>
            </a:fld>
            <a:endParaRPr lang="en-US"/>
          </a:p>
        </p:txBody>
      </p:sp>
    </p:spTree>
    <p:extLst>
      <p:ext uri="{BB962C8B-B14F-4D97-AF65-F5344CB8AC3E}">
        <p14:creationId xmlns:p14="http://schemas.microsoft.com/office/powerpoint/2010/main" val="22011736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0"/>
            <a:ext cx="7772400" cy="1470025"/>
          </a:xfrm>
        </p:spPr>
        <p:txBody>
          <a:bodyPr/>
          <a:lstStyle/>
          <a:p>
            <a:r>
              <a:rPr lang="en-US" dirty="0" smtClean="0"/>
              <a:t>8th Grade Science Standard Review</a:t>
            </a:r>
            <a:endParaRPr lang="en-US" dirty="0"/>
          </a:p>
        </p:txBody>
      </p:sp>
      <p:sp>
        <p:nvSpPr>
          <p:cNvPr id="3" name="Subtitle 2"/>
          <p:cNvSpPr>
            <a:spLocks noGrp="1"/>
          </p:cNvSpPr>
          <p:nvPr>
            <p:ph type="subTitle" idx="1"/>
          </p:nvPr>
        </p:nvSpPr>
        <p:spPr>
          <a:xfrm>
            <a:off x="1371600" y="2514600"/>
            <a:ext cx="6400800" cy="3429000"/>
          </a:xfrm>
        </p:spPr>
        <p:txBody>
          <a:bodyPr>
            <a:normAutofit/>
          </a:bodyPr>
          <a:lstStyle/>
          <a:p>
            <a:r>
              <a:rPr lang="en-US" dirty="0"/>
              <a:t>S8P1 Students will examine the scientific view of the nature of matter.</a:t>
            </a:r>
          </a:p>
          <a:p>
            <a:r>
              <a:rPr lang="en-US" dirty="0" smtClean="0"/>
              <a:t>S8P2 </a:t>
            </a:r>
            <a:r>
              <a:rPr lang="en-US" dirty="0"/>
              <a:t>Students will be familiar with the forms and transformations of energy.</a:t>
            </a:r>
          </a:p>
          <a:p>
            <a:r>
              <a:rPr lang="en-US" dirty="0" smtClean="0"/>
              <a:t>S8P3 </a:t>
            </a:r>
            <a:r>
              <a:rPr lang="en-US" dirty="0"/>
              <a:t>Students will investigate relationship between force, mass, and the motion of objects.</a:t>
            </a:r>
          </a:p>
          <a:p>
            <a:r>
              <a:rPr lang="en-US" dirty="0" smtClean="0"/>
              <a:t>S8P4 </a:t>
            </a:r>
            <a:r>
              <a:rPr lang="en-US" dirty="0"/>
              <a:t>Students will explore the wave nature of sound and electromagnetic radiation.</a:t>
            </a:r>
          </a:p>
          <a:p>
            <a:r>
              <a:rPr lang="en-US" dirty="0" smtClean="0"/>
              <a:t>S8P5 </a:t>
            </a:r>
            <a:r>
              <a:rPr lang="en-US" dirty="0"/>
              <a:t>Students will recognize characteristics of gravity, electricity, and magnetism as major kinds of forces in nature.</a:t>
            </a:r>
          </a:p>
          <a:p>
            <a:endParaRPr lang="en-US" dirty="0"/>
          </a:p>
        </p:txBody>
      </p:sp>
    </p:spTree>
    <p:extLst>
      <p:ext uri="{BB962C8B-B14F-4D97-AF65-F5344CB8AC3E}">
        <p14:creationId xmlns:p14="http://schemas.microsoft.com/office/powerpoint/2010/main" val="27987795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9</a:t>
            </a:r>
            <a:r>
              <a:rPr lang="en-US" dirty="0" smtClean="0"/>
              <a:t>. What is the arrow pointing at?</a:t>
            </a:r>
            <a:br>
              <a:rPr lang="en-US" dirty="0" smtClean="0"/>
            </a:br>
            <a:endParaRPr lang="en-US" dirty="0"/>
          </a:p>
        </p:txBody>
      </p:sp>
      <p:sp>
        <p:nvSpPr>
          <p:cNvPr id="3" name="Content Placeholder 2"/>
          <p:cNvSpPr>
            <a:spLocks noGrp="1"/>
          </p:cNvSpPr>
          <p:nvPr>
            <p:ph sz="quarter" idx="1"/>
          </p:nvPr>
        </p:nvSpPr>
        <p:spPr/>
        <p:txBody>
          <a:bodyPr>
            <a:normAutofit/>
          </a:bodyPr>
          <a:lstStyle/>
          <a:p>
            <a:endParaRPr lang="en-US" dirty="0" smtClean="0"/>
          </a:p>
          <a:p>
            <a:endParaRPr lang="en-US" dirty="0" smtClean="0"/>
          </a:p>
          <a:p>
            <a:endParaRPr lang="en-US" dirty="0"/>
          </a:p>
          <a:p>
            <a:r>
              <a:rPr lang="en-US" dirty="0" smtClean="0"/>
              <a:t>A. Atomic Number</a:t>
            </a:r>
          </a:p>
          <a:p>
            <a:endParaRPr lang="en-US" dirty="0" smtClean="0"/>
          </a:p>
          <a:p>
            <a:r>
              <a:rPr lang="en-US" dirty="0" smtClean="0"/>
              <a:t>B. Atomic Mass</a:t>
            </a:r>
          </a:p>
          <a:p>
            <a:endParaRPr lang="en-US" dirty="0" smtClean="0"/>
          </a:p>
          <a:p>
            <a:r>
              <a:rPr lang="en-US" dirty="0" smtClean="0"/>
              <a:t>C. Number of electrons</a:t>
            </a:r>
          </a:p>
          <a:p>
            <a:pPr marL="0" indent="0">
              <a:buNone/>
            </a:pPr>
            <a:endParaRPr lang="en-US" dirty="0" smtClean="0"/>
          </a:p>
          <a:p>
            <a:r>
              <a:rPr lang="en-US" dirty="0" smtClean="0"/>
              <a:t>D. Element symbol</a:t>
            </a:r>
            <a:endParaRPr lang="en-US" dirty="0"/>
          </a:p>
        </p:txBody>
      </p:sp>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t="-135" r="50000" b="16816"/>
          <a:stretch/>
        </p:blipFill>
        <p:spPr>
          <a:xfrm>
            <a:off x="2438400" y="914401"/>
            <a:ext cx="1428750" cy="1801504"/>
          </a:xfrm>
          <a:prstGeom prst="rect">
            <a:avLst/>
          </a:prstGeom>
        </p:spPr>
      </p:pic>
      <p:sp>
        <p:nvSpPr>
          <p:cNvPr id="6" name="TextBox 5"/>
          <p:cNvSpPr txBox="1"/>
          <p:nvPr/>
        </p:nvSpPr>
        <p:spPr>
          <a:xfrm>
            <a:off x="3143250" y="914400"/>
            <a:ext cx="723900" cy="369332"/>
          </a:xfrm>
          <a:prstGeom prst="rect">
            <a:avLst/>
          </a:prstGeom>
          <a:solidFill>
            <a:schemeClr val="bg1"/>
          </a:solidFill>
        </p:spPr>
        <p:txBody>
          <a:bodyPr wrap="square" rtlCol="0">
            <a:spAutoFit/>
          </a:bodyPr>
          <a:lstStyle/>
          <a:p>
            <a:r>
              <a:rPr lang="en-US" dirty="0" smtClean="0"/>
              <a:t>        </a:t>
            </a:r>
            <a:endParaRPr lang="en-US" dirty="0"/>
          </a:p>
        </p:txBody>
      </p:sp>
    </p:spTree>
    <p:extLst>
      <p:ext uri="{BB962C8B-B14F-4D97-AF65-F5344CB8AC3E}">
        <p14:creationId xmlns:p14="http://schemas.microsoft.com/office/powerpoint/2010/main" val="3298677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mph" presetSubtype="0" nodeType="clickEffect">
                                  <p:stCondLst>
                                    <p:cond delay="0"/>
                                  </p:stCondLst>
                                  <p:iterate type="lt">
                                    <p:tmAbs val="25"/>
                                  </p:iterate>
                                  <p:childTnLst>
                                    <p:set>
                                      <p:cBhvr override="childStyle">
                                        <p:cTn id="6" dur="indefinite"/>
                                        <p:tgtEl>
                                          <p:spTgt spid="3">
                                            <p:txEl>
                                              <p:pRg st="3" end="3"/>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11. What is </a:t>
            </a:r>
            <a:r>
              <a:rPr lang="en-US" b="1" dirty="0" smtClean="0"/>
              <a:t>not</a:t>
            </a:r>
            <a:r>
              <a:rPr lang="en-US" dirty="0" smtClean="0"/>
              <a:t> one of the 3 elemental families on </a:t>
            </a:r>
            <a:r>
              <a:rPr lang="en-US" dirty="0"/>
              <a:t>the periodic table? </a:t>
            </a:r>
          </a:p>
        </p:txBody>
      </p:sp>
      <p:sp>
        <p:nvSpPr>
          <p:cNvPr id="3" name="Content Placeholder 2"/>
          <p:cNvSpPr>
            <a:spLocks noGrp="1"/>
          </p:cNvSpPr>
          <p:nvPr>
            <p:ph sz="quarter" idx="1"/>
          </p:nvPr>
        </p:nvSpPr>
        <p:spPr/>
        <p:txBody>
          <a:bodyPr/>
          <a:lstStyle/>
          <a:p>
            <a:r>
              <a:rPr lang="en-US" dirty="0" smtClean="0"/>
              <a:t>A. metal</a:t>
            </a:r>
          </a:p>
          <a:p>
            <a:pPr marL="0" indent="0">
              <a:buNone/>
            </a:pPr>
            <a:endParaRPr lang="en-US" dirty="0" smtClean="0"/>
          </a:p>
          <a:p>
            <a:r>
              <a:rPr lang="en-US" dirty="0" smtClean="0"/>
              <a:t>B. metalloid</a:t>
            </a:r>
          </a:p>
          <a:p>
            <a:pPr marL="0" indent="0">
              <a:buNone/>
            </a:pPr>
            <a:endParaRPr lang="en-US" dirty="0" smtClean="0"/>
          </a:p>
          <a:p>
            <a:r>
              <a:rPr lang="en-US" dirty="0" smtClean="0"/>
              <a:t>C. nonmetal</a:t>
            </a:r>
          </a:p>
          <a:p>
            <a:pPr marL="0" indent="0">
              <a:buNone/>
            </a:pPr>
            <a:endParaRPr lang="en-US" dirty="0" smtClean="0"/>
          </a:p>
          <a:p>
            <a:r>
              <a:rPr lang="en-US" dirty="0" smtClean="0"/>
              <a:t>D. liquid</a:t>
            </a:r>
            <a:endParaRPr lang="en-US" dirty="0"/>
          </a:p>
        </p:txBody>
      </p:sp>
    </p:spTree>
    <p:extLst>
      <p:ext uri="{BB962C8B-B14F-4D97-AF65-F5344CB8AC3E}">
        <p14:creationId xmlns:p14="http://schemas.microsoft.com/office/powerpoint/2010/main" val="2377507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3">
                                            <p:txEl>
                                              <p:pRg st="6" end="6"/>
                                            </p:txEl>
                                          </p:spTgt>
                                        </p:tgtEl>
                                        <p:attrNameLst>
                                          <p:attrName>ppt_x</p:attrName>
                                          <p:attrName>ppt_y</p:attrName>
                                        </p:attrNameLst>
                                      </p:cBhvr>
                                    </p:animMotion>
                                    <p:animRot by="1500000">
                                      <p:cBhvr>
                                        <p:cTn id="7" dur="125" fill="hold">
                                          <p:stCondLst>
                                            <p:cond delay="0"/>
                                          </p:stCondLst>
                                        </p:cTn>
                                        <p:tgtEl>
                                          <p:spTgt spid="3">
                                            <p:txEl>
                                              <p:pRg st="6" end="6"/>
                                            </p:txEl>
                                          </p:spTgt>
                                        </p:tgtEl>
                                        <p:attrNameLst>
                                          <p:attrName>r</p:attrName>
                                        </p:attrNameLst>
                                      </p:cBhvr>
                                    </p:animRot>
                                    <p:animRot by="-1500000">
                                      <p:cBhvr>
                                        <p:cTn id="8" dur="125" fill="hold">
                                          <p:stCondLst>
                                            <p:cond delay="125"/>
                                          </p:stCondLst>
                                        </p:cTn>
                                        <p:tgtEl>
                                          <p:spTgt spid="3">
                                            <p:txEl>
                                              <p:pRg st="6" end="6"/>
                                            </p:txEl>
                                          </p:spTgt>
                                        </p:tgtEl>
                                        <p:attrNameLst>
                                          <p:attrName>r</p:attrName>
                                        </p:attrNameLst>
                                      </p:cBhvr>
                                    </p:animRot>
                                    <p:animRot by="-1500000">
                                      <p:cBhvr>
                                        <p:cTn id="9" dur="125" fill="hold">
                                          <p:stCondLst>
                                            <p:cond delay="250"/>
                                          </p:stCondLst>
                                        </p:cTn>
                                        <p:tgtEl>
                                          <p:spTgt spid="3">
                                            <p:txEl>
                                              <p:pRg st="6" end="6"/>
                                            </p:txEl>
                                          </p:spTgt>
                                        </p:tgtEl>
                                        <p:attrNameLst>
                                          <p:attrName>r</p:attrName>
                                        </p:attrNameLst>
                                      </p:cBhvr>
                                    </p:animRot>
                                    <p:animRot by="1500000">
                                      <p:cBhvr>
                                        <p:cTn id="10" dur="125" fill="hold">
                                          <p:stCondLst>
                                            <p:cond delay="375"/>
                                          </p:stCondLst>
                                        </p:cTn>
                                        <p:tgtEl>
                                          <p:spTgt spid="3">
                                            <p:txEl>
                                              <p:pRg st="6" end="6"/>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2011362"/>
          </a:xfrm>
        </p:spPr>
        <p:txBody>
          <a:bodyPr>
            <a:normAutofit fontScale="90000"/>
          </a:bodyPr>
          <a:lstStyle/>
          <a:p>
            <a:r>
              <a:rPr lang="en-US" dirty="0" smtClean="0"/>
              <a:t>12. A scientist gathered data involving the number of times different birds located food in a maze. In which set of numbers are the mean, median, and mode all equal?</a:t>
            </a:r>
            <a:endParaRPr lang="en-US" dirty="0"/>
          </a:p>
        </p:txBody>
      </p:sp>
      <p:sp>
        <p:nvSpPr>
          <p:cNvPr id="3" name="Content Placeholder 2"/>
          <p:cNvSpPr>
            <a:spLocks noGrp="1"/>
          </p:cNvSpPr>
          <p:nvPr>
            <p:ph sz="quarter" idx="1"/>
          </p:nvPr>
        </p:nvSpPr>
        <p:spPr>
          <a:xfrm>
            <a:off x="457200" y="2743200"/>
            <a:ext cx="7467600" cy="3730752"/>
          </a:xfrm>
        </p:spPr>
        <p:txBody>
          <a:bodyPr/>
          <a:lstStyle/>
          <a:p>
            <a:r>
              <a:rPr lang="en-US" dirty="0"/>
              <a:t>A. {2,4,6,6,8,10</a:t>
            </a:r>
            <a:r>
              <a:rPr lang="en-US" dirty="0" smtClean="0"/>
              <a:t>}</a:t>
            </a:r>
            <a:endParaRPr lang="en-US" dirty="0"/>
          </a:p>
          <a:p>
            <a:endParaRPr lang="en-US" dirty="0" smtClean="0"/>
          </a:p>
          <a:p>
            <a:r>
              <a:rPr lang="en-US" dirty="0" smtClean="0"/>
              <a:t>B</a:t>
            </a:r>
            <a:r>
              <a:rPr lang="en-US" dirty="0"/>
              <a:t>. {</a:t>
            </a:r>
            <a:r>
              <a:rPr lang="en-US" dirty="0" smtClean="0"/>
              <a:t>2,6,6,8,10</a:t>
            </a:r>
            <a:r>
              <a:rPr lang="en-US" dirty="0"/>
              <a:t>}. </a:t>
            </a:r>
          </a:p>
          <a:p>
            <a:endParaRPr lang="en-US" dirty="0" smtClean="0"/>
          </a:p>
          <a:p>
            <a:r>
              <a:rPr lang="en-US" dirty="0" smtClean="0"/>
              <a:t>C</a:t>
            </a:r>
            <a:r>
              <a:rPr lang="en-US" dirty="0"/>
              <a:t>. {</a:t>
            </a:r>
            <a:r>
              <a:rPr lang="en-US" dirty="0" smtClean="0"/>
              <a:t>2,2, 4,8,10,10</a:t>
            </a:r>
            <a:r>
              <a:rPr lang="en-US" dirty="0"/>
              <a:t>}. </a:t>
            </a:r>
          </a:p>
          <a:p>
            <a:endParaRPr lang="en-US" dirty="0" smtClean="0"/>
          </a:p>
          <a:p>
            <a:r>
              <a:rPr lang="en-US" dirty="0" smtClean="0"/>
              <a:t>D. </a:t>
            </a:r>
            <a:r>
              <a:rPr lang="en-US" dirty="0"/>
              <a:t>{2,4,6,8,10}. </a:t>
            </a:r>
          </a:p>
          <a:p>
            <a:endParaRPr lang="en-US" dirty="0"/>
          </a:p>
        </p:txBody>
      </p:sp>
    </p:spTree>
    <p:extLst>
      <p:ext uri="{BB962C8B-B14F-4D97-AF65-F5344CB8AC3E}">
        <p14:creationId xmlns:p14="http://schemas.microsoft.com/office/powerpoint/2010/main" val="3443783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mph" presetSubtype="0" fill="hold" nodeType="clickEffect">
                                  <p:stCondLst>
                                    <p:cond delay="0"/>
                                  </p:stCondLst>
                                  <p:iterate type="lt">
                                    <p:tmPct val="4000"/>
                                  </p:iterate>
                                  <p:childTnLst>
                                    <p:set>
                                      <p:cBhvr override="childStyle">
                                        <p:cTn id="6" dur="500" fill="hold"/>
                                        <p:tgtEl>
                                          <p:spTgt spid="3">
                                            <p:txEl>
                                              <p:pRg st="0" end="0"/>
                                            </p:txEl>
                                          </p:spTgt>
                                        </p:tgtEl>
                                        <p:attrNameLst>
                                          <p:attrName>style.color</p:attrName>
                                        </p:attrNameLst>
                                      </p:cBhvr>
                                      <p:to>
                                        <p:clrVal>
                                          <a:schemeClr val="accent2"/>
                                        </p:clrVal>
                                      </p:to>
                                    </p:set>
                                    <p:set>
                                      <p:cBhvr>
                                        <p:cTn id="7" dur="500" fill="hold"/>
                                        <p:tgtEl>
                                          <p:spTgt spid="3">
                                            <p:txEl>
                                              <p:pRg st="0" end="0"/>
                                            </p:txEl>
                                          </p:spTgt>
                                        </p:tgtEl>
                                        <p:attrNameLst>
                                          <p:attrName>fillcolor</p:attrName>
                                        </p:attrNameLst>
                                      </p:cBhvr>
                                      <p:to>
                                        <p:clrVal>
                                          <a:schemeClr val="accent2"/>
                                        </p:clrVal>
                                      </p:to>
                                    </p:set>
                                    <p:set>
                                      <p:cBhvr>
                                        <p:cTn id="8" dur="500" fill="hold"/>
                                        <p:tgtEl>
                                          <p:spTgt spid="3">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13. Which of the following must be true if an object is accelerating?</a:t>
            </a:r>
            <a:endParaRPr lang="en-US" dirty="0"/>
          </a:p>
        </p:txBody>
      </p:sp>
      <p:sp>
        <p:nvSpPr>
          <p:cNvPr id="3" name="Content Placeholder 2"/>
          <p:cNvSpPr>
            <a:spLocks noGrp="1"/>
          </p:cNvSpPr>
          <p:nvPr>
            <p:ph sz="quarter" idx="1"/>
          </p:nvPr>
        </p:nvSpPr>
        <p:spPr>
          <a:xfrm>
            <a:off x="469392" y="1905000"/>
            <a:ext cx="7467600" cy="4873752"/>
          </a:xfrm>
        </p:spPr>
        <p:txBody>
          <a:bodyPr/>
          <a:lstStyle/>
          <a:p>
            <a:r>
              <a:rPr lang="en-US" dirty="0" smtClean="0"/>
              <a:t>A. Friction is not acting on the object.</a:t>
            </a:r>
          </a:p>
          <a:p>
            <a:endParaRPr lang="en-US" dirty="0"/>
          </a:p>
          <a:p>
            <a:r>
              <a:rPr lang="en-US" dirty="0" smtClean="0"/>
              <a:t>B. The object no longer has inertia.</a:t>
            </a:r>
          </a:p>
          <a:p>
            <a:endParaRPr lang="en-US" dirty="0"/>
          </a:p>
          <a:p>
            <a:r>
              <a:rPr lang="en-US" dirty="0" smtClean="0"/>
              <a:t>C. An unbalanced force is acting on the object.</a:t>
            </a:r>
          </a:p>
          <a:p>
            <a:endParaRPr lang="en-US" dirty="0"/>
          </a:p>
          <a:p>
            <a:r>
              <a:rPr lang="en-US" dirty="0" smtClean="0"/>
              <a:t>D. Balanced forces are acting on the object.</a:t>
            </a:r>
            <a:endParaRPr lang="en-US" dirty="0"/>
          </a:p>
        </p:txBody>
      </p:sp>
    </p:spTree>
    <p:extLst>
      <p:ext uri="{BB962C8B-B14F-4D97-AF65-F5344CB8AC3E}">
        <p14:creationId xmlns:p14="http://schemas.microsoft.com/office/powerpoint/2010/main" val="1171140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3">
                                            <p:txEl>
                                              <p:pRg st="4" end="4"/>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14. </a:t>
            </a:r>
            <a:r>
              <a:rPr lang="en-US" dirty="0"/>
              <a:t>In a chemical reaction, the total mass of the reactants is 10.0 grams. The total mass of the products must be:</a:t>
            </a:r>
          </a:p>
        </p:txBody>
      </p:sp>
      <p:sp>
        <p:nvSpPr>
          <p:cNvPr id="3" name="Content Placeholder 2"/>
          <p:cNvSpPr>
            <a:spLocks noGrp="1"/>
          </p:cNvSpPr>
          <p:nvPr>
            <p:ph sz="quarter" idx="1"/>
          </p:nvPr>
        </p:nvSpPr>
        <p:spPr/>
        <p:txBody>
          <a:bodyPr/>
          <a:lstStyle/>
          <a:p>
            <a:r>
              <a:rPr lang="en-US" dirty="0"/>
              <a:t> A. more than 10.0 grams. </a:t>
            </a:r>
            <a:endParaRPr lang="en-US" dirty="0" smtClean="0"/>
          </a:p>
          <a:p>
            <a:pPr marL="0" indent="0">
              <a:buNone/>
            </a:pPr>
            <a:r>
              <a:rPr lang="en-US" dirty="0" smtClean="0"/>
              <a:t> </a:t>
            </a:r>
            <a:endParaRPr lang="en-US" dirty="0"/>
          </a:p>
          <a:p>
            <a:r>
              <a:rPr lang="en-US" dirty="0"/>
              <a:t>  B. exactly 20.0 grams.  </a:t>
            </a:r>
          </a:p>
          <a:p>
            <a:endParaRPr lang="en-US" dirty="0" smtClean="0"/>
          </a:p>
          <a:p>
            <a:r>
              <a:rPr lang="en-US" dirty="0" smtClean="0"/>
              <a:t>  </a:t>
            </a:r>
            <a:r>
              <a:rPr lang="en-US" dirty="0"/>
              <a:t>C. exactly 10.0 grams.  </a:t>
            </a:r>
          </a:p>
          <a:p>
            <a:endParaRPr lang="en-US" dirty="0" smtClean="0"/>
          </a:p>
          <a:p>
            <a:r>
              <a:rPr lang="en-US" dirty="0" smtClean="0"/>
              <a:t>  </a:t>
            </a:r>
            <a:r>
              <a:rPr lang="en-US" dirty="0"/>
              <a:t>D. less than 10.0 grams. </a:t>
            </a:r>
          </a:p>
        </p:txBody>
      </p:sp>
    </p:spTree>
    <p:extLst>
      <p:ext uri="{BB962C8B-B14F-4D97-AF65-F5344CB8AC3E}">
        <p14:creationId xmlns:p14="http://schemas.microsoft.com/office/powerpoint/2010/main" val="32081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3">
                                            <p:txEl>
                                              <p:pRg st="4" end="4"/>
                                            </p:txEl>
                                          </p:spTgt>
                                        </p:tgtEl>
                                        <p:attrNameLst>
                                          <p:attrName>ppt_x</p:attrName>
                                          <p:attrName>ppt_y</p:attrName>
                                        </p:attrNameLst>
                                      </p:cBhvr>
                                    </p:animMotion>
                                    <p:animRot by="1500000">
                                      <p:cBhvr>
                                        <p:cTn id="7" dur="125" fill="hold">
                                          <p:stCondLst>
                                            <p:cond delay="0"/>
                                          </p:stCondLst>
                                        </p:cTn>
                                        <p:tgtEl>
                                          <p:spTgt spid="3">
                                            <p:txEl>
                                              <p:pRg st="4" end="4"/>
                                            </p:txEl>
                                          </p:spTgt>
                                        </p:tgtEl>
                                        <p:attrNameLst>
                                          <p:attrName>r</p:attrName>
                                        </p:attrNameLst>
                                      </p:cBhvr>
                                    </p:animRot>
                                    <p:animRot by="-1500000">
                                      <p:cBhvr>
                                        <p:cTn id="8" dur="125" fill="hold">
                                          <p:stCondLst>
                                            <p:cond delay="125"/>
                                          </p:stCondLst>
                                        </p:cTn>
                                        <p:tgtEl>
                                          <p:spTgt spid="3">
                                            <p:txEl>
                                              <p:pRg st="4" end="4"/>
                                            </p:txEl>
                                          </p:spTgt>
                                        </p:tgtEl>
                                        <p:attrNameLst>
                                          <p:attrName>r</p:attrName>
                                        </p:attrNameLst>
                                      </p:cBhvr>
                                    </p:animRot>
                                    <p:animRot by="-1500000">
                                      <p:cBhvr>
                                        <p:cTn id="9" dur="125" fill="hold">
                                          <p:stCondLst>
                                            <p:cond delay="250"/>
                                          </p:stCondLst>
                                        </p:cTn>
                                        <p:tgtEl>
                                          <p:spTgt spid="3">
                                            <p:txEl>
                                              <p:pRg st="4" end="4"/>
                                            </p:txEl>
                                          </p:spTgt>
                                        </p:tgtEl>
                                        <p:attrNameLst>
                                          <p:attrName>r</p:attrName>
                                        </p:attrNameLst>
                                      </p:cBhvr>
                                    </p:animRot>
                                    <p:animRot by="1500000">
                                      <p:cBhvr>
                                        <p:cTn id="10" dur="125" fill="hold">
                                          <p:stCondLst>
                                            <p:cond delay="375"/>
                                          </p:stCondLst>
                                        </p:cTn>
                                        <p:tgtEl>
                                          <p:spTgt spid="3">
                                            <p:txEl>
                                              <p:pRg st="4" end="4"/>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15. Which characteristics of light waves determines its color?</a:t>
            </a:r>
            <a:endParaRPr lang="en-US" dirty="0"/>
          </a:p>
        </p:txBody>
      </p:sp>
      <p:sp>
        <p:nvSpPr>
          <p:cNvPr id="3" name="Content Placeholder 2"/>
          <p:cNvSpPr>
            <a:spLocks noGrp="1"/>
          </p:cNvSpPr>
          <p:nvPr>
            <p:ph sz="quarter" idx="1"/>
          </p:nvPr>
        </p:nvSpPr>
        <p:spPr/>
        <p:txBody>
          <a:bodyPr/>
          <a:lstStyle/>
          <a:p>
            <a:r>
              <a:rPr lang="en-US" dirty="0"/>
              <a:t> </a:t>
            </a:r>
            <a:r>
              <a:rPr lang="en-US" dirty="0" smtClean="0"/>
              <a:t>A. Amplitude </a:t>
            </a:r>
          </a:p>
          <a:p>
            <a:pPr marL="0" indent="0">
              <a:buNone/>
            </a:pPr>
            <a:r>
              <a:rPr lang="en-US" dirty="0" smtClean="0"/>
              <a:t> </a:t>
            </a:r>
            <a:endParaRPr lang="en-US" dirty="0"/>
          </a:p>
          <a:p>
            <a:r>
              <a:rPr lang="en-US" dirty="0"/>
              <a:t>  B. </a:t>
            </a:r>
            <a:r>
              <a:rPr lang="en-US" dirty="0" smtClean="0"/>
              <a:t>Wavelength  </a:t>
            </a:r>
            <a:endParaRPr lang="en-US" dirty="0"/>
          </a:p>
          <a:p>
            <a:endParaRPr lang="en-US" dirty="0" smtClean="0"/>
          </a:p>
          <a:p>
            <a:r>
              <a:rPr lang="en-US" dirty="0" smtClean="0"/>
              <a:t>  </a:t>
            </a:r>
            <a:r>
              <a:rPr lang="en-US" dirty="0"/>
              <a:t>C. </a:t>
            </a:r>
            <a:r>
              <a:rPr lang="en-US" dirty="0" smtClean="0"/>
              <a:t>Speed  </a:t>
            </a:r>
            <a:endParaRPr lang="en-US" dirty="0"/>
          </a:p>
          <a:p>
            <a:endParaRPr lang="en-US" dirty="0" smtClean="0"/>
          </a:p>
          <a:p>
            <a:r>
              <a:rPr lang="en-US" dirty="0" smtClean="0"/>
              <a:t>  D. Medium </a:t>
            </a:r>
            <a:endParaRPr lang="en-US" dirty="0"/>
          </a:p>
        </p:txBody>
      </p:sp>
    </p:spTree>
    <p:extLst>
      <p:ext uri="{BB962C8B-B14F-4D97-AF65-F5344CB8AC3E}">
        <p14:creationId xmlns:p14="http://schemas.microsoft.com/office/powerpoint/2010/main" val="1096808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3">
                                            <p:txEl>
                                              <p:pRg st="2" end="2"/>
                                            </p:txEl>
                                          </p:spTgt>
                                        </p:tgtEl>
                                        <p:attrNameLst>
                                          <p:attrName>ppt_x</p:attrName>
                                          <p:attrName>ppt_y</p:attrName>
                                        </p:attrNameLst>
                                      </p:cBhvr>
                                    </p:animMotion>
                                    <p:animRot by="1500000">
                                      <p:cBhvr>
                                        <p:cTn id="7" dur="125" fill="hold">
                                          <p:stCondLst>
                                            <p:cond delay="0"/>
                                          </p:stCondLst>
                                        </p:cTn>
                                        <p:tgtEl>
                                          <p:spTgt spid="3">
                                            <p:txEl>
                                              <p:pRg st="2" end="2"/>
                                            </p:txEl>
                                          </p:spTgt>
                                        </p:tgtEl>
                                        <p:attrNameLst>
                                          <p:attrName>r</p:attrName>
                                        </p:attrNameLst>
                                      </p:cBhvr>
                                    </p:animRot>
                                    <p:animRot by="-1500000">
                                      <p:cBhvr>
                                        <p:cTn id="8" dur="125" fill="hold">
                                          <p:stCondLst>
                                            <p:cond delay="125"/>
                                          </p:stCondLst>
                                        </p:cTn>
                                        <p:tgtEl>
                                          <p:spTgt spid="3">
                                            <p:txEl>
                                              <p:pRg st="2" end="2"/>
                                            </p:txEl>
                                          </p:spTgt>
                                        </p:tgtEl>
                                        <p:attrNameLst>
                                          <p:attrName>r</p:attrName>
                                        </p:attrNameLst>
                                      </p:cBhvr>
                                    </p:animRot>
                                    <p:animRot by="-1500000">
                                      <p:cBhvr>
                                        <p:cTn id="9" dur="125" fill="hold">
                                          <p:stCondLst>
                                            <p:cond delay="250"/>
                                          </p:stCondLst>
                                        </p:cTn>
                                        <p:tgtEl>
                                          <p:spTgt spid="3">
                                            <p:txEl>
                                              <p:pRg st="2" end="2"/>
                                            </p:txEl>
                                          </p:spTgt>
                                        </p:tgtEl>
                                        <p:attrNameLst>
                                          <p:attrName>r</p:attrName>
                                        </p:attrNameLst>
                                      </p:cBhvr>
                                    </p:animRot>
                                    <p:animRot by="1500000">
                                      <p:cBhvr>
                                        <p:cTn id="10" dur="125" fill="hold">
                                          <p:stCondLst>
                                            <p:cond delay="375"/>
                                          </p:stCondLst>
                                        </p:cTn>
                                        <p:tgtEl>
                                          <p:spTgt spid="3">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935162"/>
          </a:xfrm>
        </p:spPr>
        <p:txBody>
          <a:bodyPr>
            <a:normAutofit fontScale="90000"/>
          </a:bodyPr>
          <a:lstStyle/>
          <a:p>
            <a:r>
              <a:rPr lang="en-US" dirty="0" smtClean="0"/>
              <a:t>16. SEVERAL DISK MAGNETS ARE PLACED NEAR A WIRE. When a current is allowed to flow, the magnets exerts a force on the wire. Why is this true?</a:t>
            </a:r>
            <a:endParaRPr lang="en-US" dirty="0"/>
          </a:p>
        </p:txBody>
      </p:sp>
      <p:sp>
        <p:nvSpPr>
          <p:cNvPr id="3" name="Content Placeholder 2"/>
          <p:cNvSpPr>
            <a:spLocks noGrp="1"/>
          </p:cNvSpPr>
          <p:nvPr>
            <p:ph sz="quarter" idx="1"/>
          </p:nvPr>
        </p:nvSpPr>
        <p:spPr>
          <a:xfrm>
            <a:off x="457200" y="2819400"/>
            <a:ext cx="7467600" cy="3654552"/>
          </a:xfrm>
        </p:spPr>
        <p:txBody>
          <a:bodyPr>
            <a:normAutofit fontScale="92500"/>
          </a:bodyPr>
          <a:lstStyle/>
          <a:p>
            <a:r>
              <a:rPr lang="en-US" dirty="0" smtClean="0"/>
              <a:t>A. magnetism flows from the  magnets to the wire.</a:t>
            </a:r>
          </a:p>
          <a:p>
            <a:endParaRPr lang="en-US" dirty="0"/>
          </a:p>
          <a:p>
            <a:r>
              <a:rPr lang="en-US" dirty="0" smtClean="0"/>
              <a:t>B. Charges leak from the wire to  the magnets.</a:t>
            </a:r>
          </a:p>
          <a:p>
            <a:endParaRPr lang="en-US" dirty="0"/>
          </a:p>
          <a:p>
            <a:r>
              <a:rPr lang="en-US" dirty="0" smtClean="0"/>
              <a:t>C. The poles of the magnets are reversed by the wire.</a:t>
            </a:r>
          </a:p>
          <a:p>
            <a:endParaRPr lang="en-US" dirty="0"/>
          </a:p>
          <a:p>
            <a:r>
              <a:rPr lang="en-US" dirty="0" smtClean="0"/>
              <a:t>D. The current is the wire produces a magnetic field.</a:t>
            </a:r>
            <a:endParaRPr lang="en-US" dirty="0"/>
          </a:p>
        </p:txBody>
      </p:sp>
    </p:spTree>
    <p:extLst>
      <p:ext uri="{BB962C8B-B14F-4D97-AF65-F5344CB8AC3E}">
        <p14:creationId xmlns:p14="http://schemas.microsoft.com/office/powerpoint/2010/main" val="2768698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3">
                                            <p:txEl>
                                              <p:pRg st="6" end="6"/>
                                            </p:txEl>
                                          </p:spTgt>
                                        </p:tgtEl>
                                        <p:attrNameLst>
                                          <p:attrName>ppt_x</p:attrName>
                                          <p:attrName>ppt_y</p:attrName>
                                        </p:attrNameLst>
                                      </p:cBhvr>
                                    </p:animMotion>
                                    <p:animRot by="1500000">
                                      <p:cBhvr>
                                        <p:cTn id="7" dur="125" fill="hold">
                                          <p:stCondLst>
                                            <p:cond delay="0"/>
                                          </p:stCondLst>
                                        </p:cTn>
                                        <p:tgtEl>
                                          <p:spTgt spid="3">
                                            <p:txEl>
                                              <p:pRg st="6" end="6"/>
                                            </p:txEl>
                                          </p:spTgt>
                                        </p:tgtEl>
                                        <p:attrNameLst>
                                          <p:attrName>r</p:attrName>
                                        </p:attrNameLst>
                                      </p:cBhvr>
                                    </p:animRot>
                                    <p:animRot by="-1500000">
                                      <p:cBhvr>
                                        <p:cTn id="8" dur="125" fill="hold">
                                          <p:stCondLst>
                                            <p:cond delay="125"/>
                                          </p:stCondLst>
                                        </p:cTn>
                                        <p:tgtEl>
                                          <p:spTgt spid="3">
                                            <p:txEl>
                                              <p:pRg st="6" end="6"/>
                                            </p:txEl>
                                          </p:spTgt>
                                        </p:tgtEl>
                                        <p:attrNameLst>
                                          <p:attrName>r</p:attrName>
                                        </p:attrNameLst>
                                      </p:cBhvr>
                                    </p:animRot>
                                    <p:animRot by="-1500000">
                                      <p:cBhvr>
                                        <p:cTn id="9" dur="125" fill="hold">
                                          <p:stCondLst>
                                            <p:cond delay="250"/>
                                          </p:stCondLst>
                                        </p:cTn>
                                        <p:tgtEl>
                                          <p:spTgt spid="3">
                                            <p:txEl>
                                              <p:pRg st="6" end="6"/>
                                            </p:txEl>
                                          </p:spTgt>
                                        </p:tgtEl>
                                        <p:attrNameLst>
                                          <p:attrName>r</p:attrName>
                                        </p:attrNameLst>
                                      </p:cBhvr>
                                    </p:animRot>
                                    <p:animRot by="1500000">
                                      <p:cBhvr>
                                        <p:cTn id="10" dur="125" fill="hold">
                                          <p:stCondLst>
                                            <p:cond delay="375"/>
                                          </p:stCondLst>
                                        </p:cTn>
                                        <p:tgtEl>
                                          <p:spTgt spid="3">
                                            <p:txEl>
                                              <p:pRg st="6" end="6"/>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17. Precision can be described as repeatable whereas accuracy can be described as _________.</a:t>
            </a:r>
            <a:endParaRPr lang="en-US" dirty="0"/>
          </a:p>
        </p:txBody>
      </p:sp>
      <p:sp>
        <p:nvSpPr>
          <p:cNvPr id="3" name="Content Placeholder 2"/>
          <p:cNvSpPr>
            <a:spLocks noGrp="1"/>
          </p:cNvSpPr>
          <p:nvPr>
            <p:ph sz="quarter" idx="1"/>
          </p:nvPr>
        </p:nvSpPr>
        <p:spPr/>
        <p:txBody>
          <a:bodyPr/>
          <a:lstStyle/>
          <a:p>
            <a:r>
              <a:rPr lang="en-US" dirty="0"/>
              <a:t>A. </a:t>
            </a:r>
            <a:r>
              <a:rPr lang="en-US" dirty="0" smtClean="0"/>
              <a:t>Correct.  </a:t>
            </a:r>
            <a:endParaRPr lang="en-US" dirty="0"/>
          </a:p>
          <a:p>
            <a:endParaRPr lang="en-US" dirty="0" smtClean="0"/>
          </a:p>
          <a:p>
            <a:r>
              <a:rPr lang="en-US" dirty="0" smtClean="0"/>
              <a:t>B</a:t>
            </a:r>
            <a:r>
              <a:rPr lang="en-US" dirty="0"/>
              <a:t>. </a:t>
            </a:r>
            <a:r>
              <a:rPr lang="en-US" dirty="0" smtClean="0"/>
              <a:t>Wrong.  </a:t>
            </a:r>
            <a:endParaRPr lang="en-US" dirty="0"/>
          </a:p>
          <a:p>
            <a:endParaRPr lang="en-US" dirty="0" smtClean="0"/>
          </a:p>
          <a:p>
            <a:r>
              <a:rPr lang="en-US" dirty="0" smtClean="0"/>
              <a:t>C</a:t>
            </a:r>
            <a:r>
              <a:rPr lang="en-US" dirty="0"/>
              <a:t>. </a:t>
            </a:r>
            <a:r>
              <a:rPr lang="en-US" dirty="0" smtClean="0"/>
              <a:t>Approximate.  </a:t>
            </a:r>
            <a:endParaRPr lang="en-US" dirty="0"/>
          </a:p>
          <a:p>
            <a:endParaRPr lang="en-US" dirty="0" smtClean="0"/>
          </a:p>
          <a:p>
            <a:r>
              <a:rPr lang="en-US" dirty="0" smtClean="0"/>
              <a:t>D</a:t>
            </a:r>
            <a:r>
              <a:rPr lang="en-US" dirty="0"/>
              <a:t>. </a:t>
            </a:r>
            <a:r>
              <a:rPr lang="en-US" dirty="0" smtClean="0"/>
              <a:t>Expected. </a:t>
            </a:r>
            <a:endParaRPr lang="en-US" dirty="0"/>
          </a:p>
          <a:p>
            <a:endParaRPr lang="en-US" dirty="0"/>
          </a:p>
        </p:txBody>
      </p:sp>
    </p:spTree>
    <p:extLst>
      <p:ext uri="{BB962C8B-B14F-4D97-AF65-F5344CB8AC3E}">
        <p14:creationId xmlns:p14="http://schemas.microsoft.com/office/powerpoint/2010/main" val="182861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3">
                                            <p:txEl>
                                              <p:pRg st="0" end="0"/>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18. </a:t>
            </a:r>
            <a:r>
              <a:rPr lang="en-US" dirty="0"/>
              <a:t>Water is boiled and steam is produced. This is a physical change because the water particles </a:t>
            </a:r>
          </a:p>
        </p:txBody>
      </p:sp>
      <p:sp>
        <p:nvSpPr>
          <p:cNvPr id="3" name="Content Placeholder 2"/>
          <p:cNvSpPr>
            <a:spLocks noGrp="1"/>
          </p:cNvSpPr>
          <p:nvPr>
            <p:ph sz="quarter" idx="1"/>
          </p:nvPr>
        </p:nvSpPr>
        <p:spPr/>
        <p:txBody>
          <a:bodyPr/>
          <a:lstStyle/>
          <a:p>
            <a:r>
              <a:rPr lang="en-US" dirty="0"/>
              <a:t>A. are still water particles.  </a:t>
            </a:r>
          </a:p>
          <a:p>
            <a:endParaRPr lang="en-US" dirty="0" smtClean="0"/>
          </a:p>
          <a:p>
            <a:r>
              <a:rPr lang="en-US" dirty="0" smtClean="0"/>
              <a:t>B</a:t>
            </a:r>
            <a:r>
              <a:rPr lang="en-US" dirty="0"/>
              <a:t>. have turned into something new.  </a:t>
            </a:r>
          </a:p>
          <a:p>
            <a:endParaRPr lang="en-US" dirty="0" smtClean="0"/>
          </a:p>
          <a:p>
            <a:r>
              <a:rPr lang="en-US" dirty="0" smtClean="0"/>
              <a:t>C</a:t>
            </a:r>
            <a:r>
              <a:rPr lang="en-US" dirty="0"/>
              <a:t>. have been destroyed.  </a:t>
            </a:r>
          </a:p>
          <a:p>
            <a:endParaRPr lang="en-US" dirty="0" smtClean="0"/>
          </a:p>
          <a:p>
            <a:r>
              <a:rPr lang="en-US" dirty="0" smtClean="0"/>
              <a:t>D</a:t>
            </a:r>
            <a:r>
              <a:rPr lang="en-US" dirty="0"/>
              <a:t>. have reacted with each other </a:t>
            </a:r>
          </a:p>
          <a:p>
            <a:endParaRPr lang="en-US" dirty="0"/>
          </a:p>
        </p:txBody>
      </p:sp>
    </p:spTree>
    <p:extLst>
      <p:ext uri="{BB962C8B-B14F-4D97-AF65-F5344CB8AC3E}">
        <p14:creationId xmlns:p14="http://schemas.microsoft.com/office/powerpoint/2010/main" val="2465618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3">
                                            <p:txEl>
                                              <p:pRg st="0" end="0"/>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7467600" cy="2819400"/>
          </a:xfrm>
        </p:spPr>
        <p:txBody>
          <a:bodyPr>
            <a:normAutofit fontScale="90000"/>
          </a:bodyPr>
          <a:lstStyle/>
          <a:p>
            <a:r>
              <a:rPr lang="en-US" dirty="0" smtClean="0"/>
              <a:t>19. Hydroelectric power plants use the energy in moving water to turn the blades of a turbine. Wind power plants use the energy in wind to turn the blades of a turbine.  In both cases, the form of energy involved in the movement of the turbine blades is  </a:t>
            </a:r>
            <a:endParaRPr lang="en-US" dirty="0"/>
          </a:p>
        </p:txBody>
      </p:sp>
      <p:sp>
        <p:nvSpPr>
          <p:cNvPr id="3" name="Content Placeholder 2"/>
          <p:cNvSpPr>
            <a:spLocks noGrp="1"/>
          </p:cNvSpPr>
          <p:nvPr>
            <p:ph sz="quarter" idx="1"/>
          </p:nvPr>
        </p:nvSpPr>
        <p:spPr>
          <a:xfrm>
            <a:off x="457200" y="3352800"/>
            <a:ext cx="7467600" cy="3121152"/>
          </a:xfrm>
        </p:spPr>
        <p:txBody>
          <a:bodyPr>
            <a:normAutofit/>
          </a:bodyPr>
          <a:lstStyle/>
          <a:p>
            <a:r>
              <a:rPr lang="en-US" dirty="0"/>
              <a:t> A. </a:t>
            </a:r>
            <a:r>
              <a:rPr lang="en-US" dirty="0" smtClean="0"/>
              <a:t>electric energy</a:t>
            </a:r>
            <a:endParaRPr lang="en-US" dirty="0"/>
          </a:p>
          <a:p>
            <a:pPr marL="0" indent="0">
              <a:buNone/>
            </a:pPr>
            <a:endParaRPr lang="en-US" dirty="0"/>
          </a:p>
          <a:p>
            <a:r>
              <a:rPr lang="en-US" dirty="0"/>
              <a:t>  B. </a:t>
            </a:r>
            <a:r>
              <a:rPr lang="en-US" dirty="0" smtClean="0"/>
              <a:t>thermal energy</a:t>
            </a:r>
            <a:endParaRPr lang="en-US" dirty="0"/>
          </a:p>
          <a:p>
            <a:pPr marL="0" indent="0">
              <a:buNone/>
            </a:pPr>
            <a:endParaRPr lang="en-US" dirty="0"/>
          </a:p>
          <a:p>
            <a:r>
              <a:rPr lang="en-US" dirty="0"/>
              <a:t>  C. </a:t>
            </a:r>
            <a:r>
              <a:rPr lang="en-US" dirty="0" smtClean="0"/>
              <a:t>magnetism</a:t>
            </a:r>
            <a:endParaRPr lang="en-US" dirty="0"/>
          </a:p>
          <a:p>
            <a:pPr marL="0" indent="0">
              <a:buNone/>
            </a:pPr>
            <a:endParaRPr lang="en-US" dirty="0"/>
          </a:p>
          <a:p>
            <a:r>
              <a:rPr lang="en-US" dirty="0"/>
              <a:t>  D. </a:t>
            </a:r>
            <a:r>
              <a:rPr lang="en-US" dirty="0" smtClean="0"/>
              <a:t>mechanical energy</a:t>
            </a:r>
            <a:endParaRPr lang="en-US" dirty="0"/>
          </a:p>
        </p:txBody>
      </p:sp>
    </p:spTree>
    <p:extLst>
      <p:ext uri="{BB962C8B-B14F-4D97-AF65-F5344CB8AC3E}">
        <p14:creationId xmlns:p14="http://schemas.microsoft.com/office/powerpoint/2010/main" val="3963633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3">
                                            <p:txEl>
                                              <p:pRg st="6" end="6"/>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1. How </a:t>
            </a:r>
            <a:r>
              <a:rPr lang="en-US" sz="3600" dirty="0"/>
              <a:t>are atoms and molecules different</a:t>
            </a:r>
            <a:r>
              <a:rPr lang="en-US" sz="3600" dirty="0" smtClean="0"/>
              <a:t>?</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A. Atoms are comprised of more than one element and molecules are comprised of only one element.</a:t>
            </a:r>
          </a:p>
          <a:p>
            <a:endParaRPr lang="en-US" dirty="0" smtClean="0"/>
          </a:p>
          <a:p>
            <a:r>
              <a:rPr lang="en-US" dirty="0" smtClean="0"/>
              <a:t>B. </a:t>
            </a:r>
            <a:r>
              <a:rPr lang="en-US" dirty="0"/>
              <a:t>Atoms are comprised of only one </a:t>
            </a:r>
            <a:r>
              <a:rPr lang="en-US" dirty="0" smtClean="0"/>
              <a:t>element and </a:t>
            </a:r>
            <a:r>
              <a:rPr lang="en-US" dirty="0"/>
              <a:t>molecules are comprised of more than </a:t>
            </a:r>
            <a:r>
              <a:rPr lang="en-US" dirty="0" smtClean="0"/>
              <a:t>one element.</a:t>
            </a:r>
            <a:endParaRPr lang="en-US" dirty="0"/>
          </a:p>
          <a:p>
            <a:pPr marL="0" indent="0">
              <a:buNone/>
            </a:pPr>
            <a:endParaRPr lang="en-US" dirty="0" smtClean="0"/>
          </a:p>
          <a:p>
            <a:r>
              <a:rPr lang="en-US" dirty="0" smtClean="0"/>
              <a:t>C. Both atoms and molecules are </a:t>
            </a:r>
            <a:r>
              <a:rPr lang="en-US" dirty="0"/>
              <a:t>comprised of only one </a:t>
            </a:r>
            <a:r>
              <a:rPr lang="en-US" dirty="0" smtClean="0"/>
              <a:t>element.</a:t>
            </a:r>
          </a:p>
          <a:p>
            <a:pPr marL="0" indent="0">
              <a:buNone/>
            </a:pPr>
            <a:endParaRPr lang="en-US" dirty="0" smtClean="0"/>
          </a:p>
          <a:p>
            <a:r>
              <a:rPr lang="en-US" dirty="0" smtClean="0"/>
              <a:t>D. </a:t>
            </a:r>
            <a:r>
              <a:rPr lang="en-US" dirty="0"/>
              <a:t>Both atoms and molecules are comprised of </a:t>
            </a:r>
            <a:r>
              <a:rPr lang="en-US" dirty="0" smtClean="0"/>
              <a:t>more than </a:t>
            </a:r>
            <a:r>
              <a:rPr lang="en-US" dirty="0"/>
              <a:t>one element</a:t>
            </a:r>
            <a:r>
              <a:rPr lang="en-US" dirty="0" smtClean="0"/>
              <a:t>.</a:t>
            </a:r>
            <a:endParaRPr lang="en-US" dirty="0"/>
          </a:p>
        </p:txBody>
      </p:sp>
    </p:spTree>
    <p:extLst>
      <p:ext uri="{BB962C8B-B14F-4D97-AF65-F5344CB8AC3E}">
        <p14:creationId xmlns:p14="http://schemas.microsoft.com/office/powerpoint/2010/main" val="3188652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3">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20. Calculate the momentum of a 14 kg bicycle traveling north at 2 m/s.</a:t>
            </a:r>
            <a:br>
              <a:rPr lang="en-US" dirty="0" smtClean="0"/>
            </a:br>
            <a:r>
              <a:rPr lang="en-US" dirty="0" smtClean="0"/>
              <a:t>Remember: P=MV</a:t>
            </a:r>
            <a:endParaRPr lang="en-US" dirty="0"/>
          </a:p>
        </p:txBody>
      </p:sp>
      <p:sp>
        <p:nvSpPr>
          <p:cNvPr id="3" name="Content Placeholder 2"/>
          <p:cNvSpPr>
            <a:spLocks noGrp="1"/>
          </p:cNvSpPr>
          <p:nvPr>
            <p:ph sz="quarter" idx="1"/>
          </p:nvPr>
        </p:nvSpPr>
        <p:spPr/>
        <p:txBody>
          <a:bodyPr/>
          <a:lstStyle/>
          <a:p>
            <a:r>
              <a:rPr lang="en-US" dirty="0" smtClean="0"/>
              <a:t>A. 28 kg m/s North</a:t>
            </a:r>
          </a:p>
          <a:p>
            <a:endParaRPr lang="en-US" dirty="0"/>
          </a:p>
          <a:p>
            <a:r>
              <a:rPr lang="en-US" dirty="0" smtClean="0"/>
              <a:t>B. 28 kg m/s</a:t>
            </a:r>
          </a:p>
          <a:p>
            <a:endParaRPr lang="en-US" dirty="0"/>
          </a:p>
          <a:p>
            <a:r>
              <a:rPr lang="en-US" dirty="0" smtClean="0"/>
              <a:t>C. 7 kg m/s North</a:t>
            </a:r>
          </a:p>
          <a:p>
            <a:endParaRPr lang="en-US" dirty="0"/>
          </a:p>
          <a:p>
            <a:r>
              <a:rPr lang="en-US" dirty="0" smtClean="0"/>
              <a:t>D. 7 kg m/s</a:t>
            </a:r>
            <a:endParaRPr lang="en-US" dirty="0"/>
          </a:p>
        </p:txBody>
      </p:sp>
    </p:spTree>
    <p:extLst>
      <p:ext uri="{BB962C8B-B14F-4D97-AF65-F5344CB8AC3E}">
        <p14:creationId xmlns:p14="http://schemas.microsoft.com/office/powerpoint/2010/main" val="721456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3">
                                            <p:txEl>
                                              <p:pRg st="0" end="0"/>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21. If you could account for all the energy input at the beginning of a chemical process in a closed system, </a:t>
            </a:r>
            <a:endParaRPr lang="en-US" dirty="0"/>
          </a:p>
        </p:txBody>
      </p:sp>
      <p:sp>
        <p:nvSpPr>
          <p:cNvPr id="3" name="Content Placeholder 2"/>
          <p:cNvSpPr>
            <a:spLocks noGrp="1"/>
          </p:cNvSpPr>
          <p:nvPr>
            <p:ph sz="quarter" idx="1"/>
          </p:nvPr>
        </p:nvSpPr>
        <p:spPr/>
        <p:txBody>
          <a:bodyPr/>
          <a:lstStyle/>
          <a:p>
            <a:r>
              <a:rPr lang="en-US" dirty="0" smtClean="0"/>
              <a:t>A. You would be expect a lot of energy to be gone at the end.</a:t>
            </a:r>
          </a:p>
          <a:p>
            <a:endParaRPr lang="en-US" dirty="0"/>
          </a:p>
          <a:p>
            <a:r>
              <a:rPr lang="en-US" dirty="0" smtClean="0"/>
              <a:t>B. It would equal the amount of energy present in all forms at the end of the process.</a:t>
            </a:r>
          </a:p>
          <a:p>
            <a:endParaRPr lang="en-US" dirty="0"/>
          </a:p>
          <a:p>
            <a:r>
              <a:rPr lang="en-US" dirty="0" smtClean="0"/>
              <a:t>C. It would not change form or amount throughout the process.</a:t>
            </a:r>
          </a:p>
          <a:p>
            <a:endParaRPr lang="en-US" dirty="0"/>
          </a:p>
          <a:p>
            <a:r>
              <a:rPr lang="en-US" dirty="0" smtClean="0"/>
              <a:t>D. It would double by the end of the process.</a:t>
            </a:r>
            <a:endParaRPr lang="en-US" dirty="0"/>
          </a:p>
        </p:txBody>
      </p:sp>
    </p:spTree>
    <p:extLst>
      <p:ext uri="{BB962C8B-B14F-4D97-AF65-F5344CB8AC3E}">
        <p14:creationId xmlns:p14="http://schemas.microsoft.com/office/powerpoint/2010/main" val="3334134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3">
                                            <p:txEl>
                                              <p:pRg st="2" end="2"/>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7467600" cy="1143000"/>
          </a:xfrm>
        </p:spPr>
        <p:txBody>
          <a:bodyPr>
            <a:normAutofit fontScale="90000"/>
          </a:bodyPr>
          <a:lstStyle/>
          <a:p>
            <a:r>
              <a:rPr lang="en-US" dirty="0" smtClean="0"/>
              <a:t>22. </a:t>
            </a:r>
            <a:r>
              <a:rPr lang="en-US" dirty="0"/>
              <a:t>Water can be described in a variety of ways. Which of the following statements describes a chemical property of water?</a:t>
            </a:r>
          </a:p>
        </p:txBody>
      </p:sp>
      <p:sp>
        <p:nvSpPr>
          <p:cNvPr id="3" name="Content Placeholder 2"/>
          <p:cNvSpPr>
            <a:spLocks noGrp="1"/>
          </p:cNvSpPr>
          <p:nvPr>
            <p:ph sz="quarter" idx="1"/>
          </p:nvPr>
        </p:nvSpPr>
        <p:spPr/>
        <p:txBody>
          <a:bodyPr>
            <a:normAutofit/>
          </a:bodyPr>
          <a:lstStyle/>
          <a:p>
            <a:r>
              <a:rPr lang="en-US" dirty="0"/>
              <a:t> A. Ice melts into liquid water at a temperature of 0 degrees Celsius.</a:t>
            </a:r>
          </a:p>
          <a:p>
            <a:pPr marL="0" indent="0">
              <a:buNone/>
            </a:pPr>
            <a:endParaRPr lang="en-US" dirty="0"/>
          </a:p>
          <a:p>
            <a:r>
              <a:rPr lang="en-US" dirty="0"/>
              <a:t>  B. At room temperature, water has an approximate density of 1 g/</a:t>
            </a:r>
            <a:r>
              <a:rPr lang="en-US" dirty="0" err="1"/>
              <a:t>mL.</a:t>
            </a:r>
            <a:endParaRPr lang="en-US" dirty="0"/>
          </a:p>
          <a:p>
            <a:pPr marL="0" indent="0">
              <a:buNone/>
            </a:pPr>
            <a:endParaRPr lang="en-US" dirty="0"/>
          </a:p>
          <a:p>
            <a:r>
              <a:rPr lang="en-US" dirty="0"/>
              <a:t>  C. Water is a generally unreactive compound.</a:t>
            </a:r>
          </a:p>
          <a:p>
            <a:pPr marL="0" indent="0">
              <a:buNone/>
            </a:pPr>
            <a:endParaRPr lang="en-US" dirty="0"/>
          </a:p>
          <a:p>
            <a:r>
              <a:rPr lang="en-US" dirty="0"/>
              <a:t>  D. Liquid water vaporizes into steam at a temperature of 100 degrees Celsius</a:t>
            </a:r>
            <a:r>
              <a:rPr lang="en-US" dirty="0" smtClean="0"/>
              <a:t>.</a:t>
            </a:r>
            <a:endParaRPr lang="en-US" dirty="0"/>
          </a:p>
        </p:txBody>
      </p:sp>
    </p:spTree>
    <p:extLst>
      <p:ext uri="{BB962C8B-B14F-4D97-AF65-F5344CB8AC3E}">
        <p14:creationId xmlns:p14="http://schemas.microsoft.com/office/powerpoint/2010/main" val="2720249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3">
                                            <p:txEl>
                                              <p:pRg st="4" end="4"/>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706562"/>
          </a:xfrm>
        </p:spPr>
        <p:txBody>
          <a:bodyPr>
            <a:normAutofit fontScale="90000"/>
          </a:bodyPr>
          <a:lstStyle/>
          <a:p>
            <a:r>
              <a:rPr lang="en-US" dirty="0" smtClean="0"/>
              <a:t>23. </a:t>
            </a:r>
            <a:r>
              <a:rPr lang="en-US" dirty="0"/>
              <a:t>The law of _______ of energy states that energy cannot be created or destroyed. </a:t>
            </a:r>
            <a:br>
              <a:rPr lang="en-US" dirty="0"/>
            </a:br>
            <a:endParaRPr lang="en-US" dirty="0"/>
          </a:p>
        </p:txBody>
      </p:sp>
      <p:sp>
        <p:nvSpPr>
          <p:cNvPr id="3" name="Content Placeholder 2"/>
          <p:cNvSpPr>
            <a:spLocks noGrp="1"/>
          </p:cNvSpPr>
          <p:nvPr>
            <p:ph sz="quarter" idx="1"/>
          </p:nvPr>
        </p:nvSpPr>
        <p:spPr/>
        <p:txBody>
          <a:bodyPr/>
          <a:lstStyle/>
          <a:p>
            <a:endParaRPr lang="en-US" dirty="0"/>
          </a:p>
          <a:p>
            <a:r>
              <a:rPr lang="en-US" dirty="0"/>
              <a:t>  A. transformation  </a:t>
            </a:r>
          </a:p>
          <a:p>
            <a:r>
              <a:rPr lang="en-US" dirty="0"/>
              <a:t>  B. conservation  </a:t>
            </a:r>
          </a:p>
          <a:p>
            <a:r>
              <a:rPr lang="en-US" dirty="0"/>
              <a:t>  C. absorption  </a:t>
            </a:r>
          </a:p>
          <a:p>
            <a:r>
              <a:rPr lang="en-US" dirty="0"/>
              <a:t>  D. stability </a:t>
            </a:r>
          </a:p>
        </p:txBody>
      </p:sp>
    </p:spTree>
    <p:extLst>
      <p:ext uri="{BB962C8B-B14F-4D97-AF65-F5344CB8AC3E}">
        <p14:creationId xmlns:p14="http://schemas.microsoft.com/office/powerpoint/2010/main" val="3129961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mph" presetSubtype="0" fill="hold" nodeType="clickEffect">
                                  <p:stCondLst>
                                    <p:cond delay="0"/>
                                  </p:stCondLst>
                                  <p:iterate type="lt">
                                    <p:tmPct val="4000"/>
                                  </p:iterate>
                                  <p:childTnLst>
                                    <p:set>
                                      <p:cBhvr override="childStyle">
                                        <p:cTn id="6" dur="500" fill="hold"/>
                                        <p:tgtEl>
                                          <p:spTgt spid="3">
                                            <p:txEl>
                                              <p:pRg st="2" end="2"/>
                                            </p:txEl>
                                          </p:spTgt>
                                        </p:tgtEl>
                                        <p:attrNameLst>
                                          <p:attrName>style.color</p:attrName>
                                        </p:attrNameLst>
                                      </p:cBhvr>
                                      <p:to>
                                        <p:clrVal>
                                          <a:srgbClr val="FF0000"/>
                                        </p:clrVal>
                                      </p:to>
                                    </p:set>
                                    <p:set>
                                      <p:cBhvr>
                                        <p:cTn id="7" dur="500" fill="hold"/>
                                        <p:tgtEl>
                                          <p:spTgt spid="3">
                                            <p:txEl>
                                              <p:pRg st="2" end="2"/>
                                            </p:txEl>
                                          </p:spTgt>
                                        </p:tgtEl>
                                        <p:attrNameLst>
                                          <p:attrName>fillcolor</p:attrName>
                                        </p:attrNameLst>
                                      </p:cBhvr>
                                      <p:to>
                                        <p:clrVal>
                                          <a:srgbClr val="FF0000"/>
                                        </p:clrVal>
                                      </p:to>
                                    </p:set>
                                    <p:set>
                                      <p:cBhvr>
                                        <p:cTn id="8" dur="500" fill="hold"/>
                                        <p:tgtEl>
                                          <p:spTgt spid="3">
                                            <p:txEl>
                                              <p:pRg st="2" end="2"/>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467600" cy="1371600"/>
          </a:xfrm>
        </p:spPr>
        <p:txBody>
          <a:bodyPr>
            <a:normAutofit fontScale="90000"/>
          </a:bodyPr>
          <a:lstStyle/>
          <a:p>
            <a:r>
              <a:rPr lang="en-US" dirty="0" smtClean="0"/>
              <a:t>24. </a:t>
            </a:r>
            <a:r>
              <a:rPr lang="en-US" dirty="0"/>
              <a:t>	In an ecosystem, only about 10 percent of the energy at each trophic level reaches the next level.  What happens to the rest of the energy?</a:t>
            </a:r>
          </a:p>
        </p:txBody>
      </p:sp>
      <p:sp>
        <p:nvSpPr>
          <p:cNvPr id="3" name="Content Placeholder 2"/>
          <p:cNvSpPr>
            <a:spLocks noGrp="1"/>
          </p:cNvSpPr>
          <p:nvPr>
            <p:ph sz="quarter" idx="1"/>
          </p:nvPr>
        </p:nvSpPr>
        <p:spPr>
          <a:xfrm>
            <a:off x="457200" y="2133600"/>
            <a:ext cx="7467600" cy="4340352"/>
          </a:xfrm>
        </p:spPr>
        <p:txBody>
          <a:bodyPr/>
          <a:lstStyle/>
          <a:p>
            <a:r>
              <a:rPr lang="en-US" dirty="0"/>
              <a:t>A.	It is used up and later replaced in nature</a:t>
            </a:r>
            <a:r>
              <a:rPr lang="en-US" dirty="0" smtClean="0"/>
              <a:t>.</a:t>
            </a:r>
          </a:p>
          <a:p>
            <a:endParaRPr lang="en-US" dirty="0"/>
          </a:p>
          <a:p>
            <a:r>
              <a:rPr lang="en-US" dirty="0"/>
              <a:t>B.	It is destroyed because it is not needed</a:t>
            </a:r>
            <a:r>
              <a:rPr lang="en-US" dirty="0" smtClean="0"/>
              <a:t>.</a:t>
            </a:r>
          </a:p>
          <a:p>
            <a:endParaRPr lang="en-US" dirty="0"/>
          </a:p>
          <a:p>
            <a:r>
              <a:rPr lang="en-US" dirty="0"/>
              <a:t>C.	It is converted to some other form, such as heat</a:t>
            </a:r>
            <a:r>
              <a:rPr lang="en-US" dirty="0" smtClean="0"/>
              <a:t>.</a:t>
            </a:r>
          </a:p>
          <a:p>
            <a:endParaRPr lang="en-US" dirty="0"/>
          </a:p>
          <a:p>
            <a:r>
              <a:rPr lang="en-US" dirty="0"/>
              <a:t>D.	It is changed into some type of matter such as soil.</a:t>
            </a:r>
          </a:p>
          <a:p>
            <a:endParaRPr lang="en-US" dirty="0"/>
          </a:p>
        </p:txBody>
      </p:sp>
    </p:spTree>
    <p:extLst>
      <p:ext uri="{BB962C8B-B14F-4D97-AF65-F5344CB8AC3E}">
        <p14:creationId xmlns:p14="http://schemas.microsoft.com/office/powerpoint/2010/main" val="3146603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3">
                                            <p:txEl>
                                              <p:pRg st="4" end="4"/>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706562"/>
          </a:xfrm>
        </p:spPr>
        <p:txBody>
          <a:bodyPr>
            <a:noAutofit/>
          </a:bodyPr>
          <a:lstStyle/>
          <a:p>
            <a:r>
              <a:rPr lang="en-US" sz="2400" dirty="0" smtClean="0"/>
              <a:t>25. </a:t>
            </a:r>
            <a:r>
              <a:rPr lang="en-US" sz="2400" dirty="0"/>
              <a:t>A stone held above the ground has potential energy. When the stone is dropped, potential energy is converted to _________ energy. </a:t>
            </a:r>
          </a:p>
        </p:txBody>
      </p:sp>
      <p:sp>
        <p:nvSpPr>
          <p:cNvPr id="3" name="Content Placeholder 2"/>
          <p:cNvSpPr>
            <a:spLocks noGrp="1"/>
          </p:cNvSpPr>
          <p:nvPr>
            <p:ph sz="quarter" idx="1"/>
          </p:nvPr>
        </p:nvSpPr>
        <p:spPr>
          <a:xfrm>
            <a:off x="457200" y="2133600"/>
            <a:ext cx="7467600" cy="4340352"/>
          </a:xfrm>
        </p:spPr>
        <p:txBody>
          <a:bodyPr/>
          <a:lstStyle/>
          <a:p>
            <a:r>
              <a:rPr lang="en-US" dirty="0" smtClean="0"/>
              <a:t>A</a:t>
            </a:r>
            <a:r>
              <a:rPr lang="en-US" dirty="0"/>
              <a:t>. chemical  </a:t>
            </a:r>
            <a:endParaRPr lang="en-US" dirty="0" smtClean="0"/>
          </a:p>
          <a:p>
            <a:endParaRPr lang="en-US" dirty="0" smtClean="0"/>
          </a:p>
          <a:p>
            <a:r>
              <a:rPr lang="en-US" dirty="0" smtClean="0"/>
              <a:t>B</a:t>
            </a:r>
            <a:r>
              <a:rPr lang="en-US" dirty="0"/>
              <a:t>. electrical  </a:t>
            </a:r>
            <a:br>
              <a:rPr lang="en-US" dirty="0"/>
            </a:br>
            <a:endParaRPr lang="en-US" dirty="0" smtClean="0"/>
          </a:p>
          <a:p>
            <a:r>
              <a:rPr lang="en-US" dirty="0" smtClean="0"/>
              <a:t>C</a:t>
            </a:r>
            <a:r>
              <a:rPr lang="en-US" dirty="0"/>
              <a:t>. kinetic  </a:t>
            </a:r>
            <a:br>
              <a:rPr lang="en-US" dirty="0"/>
            </a:br>
            <a:endParaRPr lang="en-US" dirty="0" smtClean="0"/>
          </a:p>
          <a:p>
            <a:r>
              <a:rPr lang="en-US" dirty="0" smtClean="0"/>
              <a:t>D. </a:t>
            </a:r>
            <a:r>
              <a:rPr lang="en-US" dirty="0"/>
              <a:t>thermal </a:t>
            </a:r>
          </a:p>
        </p:txBody>
      </p:sp>
    </p:spTree>
    <p:extLst>
      <p:ext uri="{BB962C8B-B14F-4D97-AF65-F5344CB8AC3E}">
        <p14:creationId xmlns:p14="http://schemas.microsoft.com/office/powerpoint/2010/main" val="654618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3">
                                            <p:txEl>
                                              <p:pRg st="3" end="3"/>
                                            </p:txEl>
                                          </p:spTgt>
                                        </p:tgtEl>
                                        <p:attrNameLst>
                                          <p:attrName>ppt_x</p:attrName>
                                          <p:attrName>ppt_y</p:attrName>
                                        </p:attrNameLst>
                                      </p:cBhvr>
                                    </p:animMotion>
                                    <p:animRot by="1500000">
                                      <p:cBhvr>
                                        <p:cTn id="7" dur="125" fill="hold">
                                          <p:stCondLst>
                                            <p:cond delay="0"/>
                                          </p:stCondLst>
                                        </p:cTn>
                                        <p:tgtEl>
                                          <p:spTgt spid="3">
                                            <p:txEl>
                                              <p:pRg st="3" end="3"/>
                                            </p:txEl>
                                          </p:spTgt>
                                        </p:tgtEl>
                                        <p:attrNameLst>
                                          <p:attrName>r</p:attrName>
                                        </p:attrNameLst>
                                      </p:cBhvr>
                                    </p:animRot>
                                    <p:animRot by="-1500000">
                                      <p:cBhvr>
                                        <p:cTn id="8" dur="125" fill="hold">
                                          <p:stCondLst>
                                            <p:cond delay="125"/>
                                          </p:stCondLst>
                                        </p:cTn>
                                        <p:tgtEl>
                                          <p:spTgt spid="3">
                                            <p:txEl>
                                              <p:pRg st="3" end="3"/>
                                            </p:txEl>
                                          </p:spTgt>
                                        </p:tgtEl>
                                        <p:attrNameLst>
                                          <p:attrName>r</p:attrName>
                                        </p:attrNameLst>
                                      </p:cBhvr>
                                    </p:animRot>
                                    <p:animRot by="-1500000">
                                      <p:cBhvr>
                                        <p:cTn id="9" dur="125" fill="hold">
                                          <p:stCondLst>
                                            <p:cond delay="250"/>
                                          </p:stCondLst>
                                        </p:cTn>
                                        <p:tgtEl>
                                          <p:spTgt spid="3">
                                            <p:txEl>
                                              <p:pRg st="3" end="3"/>
                                            </p:txEl>
                                          </p:spTgt>
                                        </p:tgtEl>
                                        <p:attrNameLst>
                                          <p:attrName>r</p:attrName>
                                        </p:attrNameLst>
                                      </p:cBhvr>
                                    </p:animRot>
                                    <p:animRot by="1500000">
                                      <p:cBhvr>
                                        <p:cTn id="10" dur="125" fill="hold">
                                          <p:stCondLst>
                                            <p:cond delay="375"/>
                                          </p:stCondLst>
                                        </p:cTn>
                                        <p:tgtEl>
                                          <p:spTgt spid="3">
                                            <p:txEl>
                                              <p:pRg st="3" end="3"/>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26.</a:t>
            </a:r>
            <a:r>
              <a:rPr lang="en-US" dirty="0"/>
              <a:t>	How does the gravitational pull between 2 objects change when the distance between the objects is doubled?</a:t>
            </a:r>
          </a:p>
        </p:txBody>
      </p:sp>
      <p:sp>
        <p:nvSpPr>
          <p:cNvPr id="3" name="Content Placeholder 2"/>
          <p:cNvSpPr>
            <a:spLocks noGrp="1"/>
          </p:cNvSpPr>
          <p:nvPr>
            <p:ph sz="quarter" idx="1"/>
          </p:nvPr>
        </p:nvSpPr>
        <p:spPr>
          <a:xfrm>
            <a:off x="457200" y="1981200"/>
            <a:ext cx="7467600" cy="4492752"/>
          </a:xfrm>
        </p:spPr>
        <p:txBody>
          <a:bodyPr/>
          <a:lstStyle/>
          <a:p>
            <a:r>
              <a:rPr lang="en-US" dirty="0"/>
              <a:t>A.	The force is multiplied by </a:t>
            </a:r>
            <a:r>
              <a:rPr lang="en-US" dirty="0" smtClean="0"/>
              <a:t>2</a:t>
            </a:r>
          </a:p>
          <a:p>
            <a:endParaRPr lang="en-US" dirty="0"/>
          </a:p>
          <a:p>
            <a:r>
              <a:rPr lang="en-US" dirty="0"/>
              <a:t>B.	The force is multiplied by </a:t>
            </a:r>
            <a:r>
              <a:rPr lang="en-US" dirty="0" smtClean="0"/>
              <a:t>4</a:t>
            </a:r>
          </a:p>
          <a:p>
            <a:endParaRPr lang="en-US" dirty="0"/>
          </a:p>
          <a:p>
            <a:r>
              <a:rPr lang="en-US" dirty="0"/>
              <a:t>C.	The force is divided by </a:t>
            </a:r>
            <a:r>
              <a:rPr lang="en-US" dirty="0" smtClean="0"/>
              <a:t>2</a:t>
            </a:r>
          </a:p>
          <a:p>
            <a:endParaRPr lang="en-US" dirty="0"/>
          </a:p>
          <a:p>
            <a:r>
              <a:rPr lang="en-US" dirty="0"/>
              <a:t>D.	The force is divided by 4</a:t>
            </a:r>
          </a:p>
          <a:p>
            <a:endParaRPr lang="en-US" dirty="0"/>
          </a:p>
        </p:txBody>
      </p:sp>
    </p:spTree>
    <p:extLst>
      <p:ext uri="{BB962C8B-B14F-4D97-AF65-F5344CB8AC3E}">
        <p14:creationId xmlns:p14="http://schemas.microsoft.com/office/powerpoint/2010/main" val="863427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3">
                                            <p:txEl>
                                              <p:pRg st="4" end="4"/>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dirty="0" smtClean="0"/>
              <a:t>27. </a:t>
            </a:r>
            <a:r>
              <a:rPr lang="en-US" dirty="0"/>
              <a:t>Scientists have designed solar cells to trap solar energy and convert it to _____ energy. </a:t>
            </a:r>
          </a:p>
        </p:txBody>
      </p:sp>
      <p:sp>
        <p:nvSpPr>
          <p:cNvPr id="3" name="Content Placeholder 2"/>
          <p:cNvSpPr>
            <a:spLocks noGrp="1"/>
          </p:cNvSpPr>
          <p:nvPr>
            <p:ph sz="quarter" idx="1"/>
          </p:nvPr>
        </p:nvSpPr>
        <p:spPr/>
        <p:txBody>
          <a:bodyPr/>
          <a:lstStyle/>
          <a:p>
            <a:r>
              <a:rPr lang="en-US" dirty="0" smtClean="0"/>
              <a:t>  </a:t>
            </a:r>
            <a:r>
              <a:rPr lang="en-US" dirty="0"/>
              <a:t>A. </a:t>
            </a:r>
            <a:r>
              <a:rPr lang="en-US" dirty="0" smtClean="0"/>
              <a:t>hydroelectric  </a:t>
            </a:r>
            <a:r>
              <a:rPr lang="en-US" dirty="0"/>
              <a:t/>
            </a:r>
            <a:br>
              <a:rPr lang="en-US" dirty="0"/>
            </a:br>
            <a:endParaRPr lang="en-US" dirty="0" smtClean="0"/>
          </a:p>
          <a:p>
            <a:r>
              <a:rPr lang="en-US" dirty="0" smtClean="0"/>
              <a:t>  </a:t>
            </a:r>
            <a:r>
              <a:rPr lang="en-US" dirty="0"/>
              <a:t>B. wind  </a:t>
            </a:r>
            <a:br>
              <a:rPr lang="en-US" dirty="0"/>
            </a:br>
            <a:endParaRPr lang="en-US" dirty="0" smtClean="0"/>
          </a:p>
          <a:p>
            <a:r>
              <a:rPr lang="en-US" dirty="0" smtClean="0"/>
              <a:t>  </a:t>
            </a:r>
            <a:r>
              <a:rPr lang="en-US" dirty="0"/>
              <a:t>C. chemical  </a:t>
            </a:r>
            <a:br>
              <a:rPr lang="en-US" dirty="0"/>
            </a:br>
            <a:endParaRPr lang="en-US" dirty="0" smtClean="0"/>
          </a:p>
          <a:p>
            <a:r>
              <a:rPr lang="en-US" dirty="0" smtClean="0"/>
              <a:t>  </a:t>
            </a:r>
            <a:r>
              <a:rPr lang="en-US" dirty="0"/>
              <a:t>D. electrical </a:t>
            </a:r>
          </a:p>
        </p:txBody>
      </p:sp>
    </p:spTree>
    <p:extLst>
      <p:ext uri="{BB962C8B-B14F-4D97-AF65-F5344CB8AC3E}">
        <p14:creationId xmlns:p14="http://schemas.microsoft.com/office/powerpoint/2010/main" val="3769087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mph" presetSubtype="0" nodeType="clickEffect">
                                  <p:stCondLst>
                                    <p:cond delay="0"/>
                                  </p:stCondLst>
                                  <p:iterate type="lt">
                                    <p:tmAbs val="25"/>
                                  </p:iterate>
                                  <p:childTnLst>
                                    <p:set>
                                      <p:cBhvr override="childStyle">
                                        <p:cTn id="6" dur="indefinite"/>
                                        <p:tgtEl>
                                          <p:spTgt spid="3">
                                            <p:txEl>
                                              <p:pRg st="3" end="3"/>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28. The </a:t>
            </a:r>
            <a:r>
              <a:rPr lang="en-US" dirty="0"/>
              <a:t>energy directly associated with the motion of charged particles is </a:t>
            </a:r>
          </a:p>
        </p:txBody>
      </p:sp>
      <p:sp>
        <p:nvSpPr>
          <p:cNvPr id="3" name="Content Placeholder 2"/>
          <p:cNvSpPr>
            <a:spLocks noGrp="1"/>
          </p:cNvSpPr>
          <p:nvPr>
            <p:ph sz="quarter" idx="1"/>
          </p:nvPr>
        </p:nvSpPr>
        <p:spPr/>
        <p:txBody>
          <a:bodyPr/>
          <a:lstStyle/>
          <a:p>
            <a:r>
              <a:rPr lang="en-US" dirty="0"/>
              <a:t>A.	Electrical </a:t>
            </a:r>
            <a:r>
              <a:rPr lang="en-US" dirty="0" smtClean="0"/>
              <a:t>energy</a:t>
            </a:r>
          </a:p>
          <a:p>
            <a:endParaRPr lang="en-US" dirty="0"/>
          </a:p>
          <a:p>
            <a:r>
              <a:rPr lang="en-US" dirty="0"/>
              <a:t>B.	Heat </a:t>
            </a:r>
            <a:r>
              <a:rPr lang="en-US" dirty="0" smtClean="0"/>
              <a:t>energy</a:t>
            </a:r>
          </a:p>
          <a:p>
            <a:endParaRPr lang="en-US" dirty="0" smtClean="0"/>
          </a:p>
          <a:p>
            <a:r>
              <a:rPr lang="en-US" dirty="0" smtClean="0"/>
              <a:t>C</a:t>
            </a:r>
            <a:r>
              <a:rPr lang="en-US" dirty="0"/>
              <a:t>.	Mechanical </a:t>
            </a:r>
            <a:r>
              <a:rPr lang="en-US" dirty="0" smtClean="0"/>
              <a:t>energy</a:t>
            </a:r>
          </a:p>
          <a:p>
            <a:endParaRPr lang="en-US" dirty="0"/>
          </a:p>
          <a:p>
            <a:r>
              <a:rPr lang="en-US" dirty="0"/>
              <a:t>D.	Light energy</a:t>
            </a:r>
          </a:p>
          <a:p>
            <a:endParaRPr lang="en-US" dirty="0"/>
          </a:p>
        </p:txBody>
      </p:sp>
    </p:spTree>
    <p:extLst>
      <p:ext uri="{BB962C8B-B14F-4D97-AF65-F5344CB8AC3E}">
        <p14:creationId xmlns:p14="http://schemas.microsoft.com/office/powerpoint/2010/main" val="3206222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mph" presetSubtype="0" nodeType="clickEffect">
                                  <p:stCondLst>
                                    <p:cond delay="0"/>
                                  </p:stCondLst>
                                  <p:iterate type="lt">
                                    <p:tmAbs val="25"/>
                                  </p:iterate>
                                  <p:childTnLst>
                                    <p:set>
                                      <p:cBhvr override="childStyle">
                                        <p:cTn id="6" dur="indefinite"/>
                                        <p:tgtEl>
                                          <p:spTgt spid="3">
                                            <p:txEl>
                                              <p:pRg st="0" end="0"/>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29. Calculate the volume of a cube. </a:t>
            </a:r>
            <a:br>
              <a:rPr lang="en-US" dirty="0" smtClean="0"/>
            </a:br>
            <a:endParaRPr lang="en-US" dirty="0"/>
          </a:p>
        </p:txBody>
      </p:sp>
      <p:sp>
        <p:nvSpPr>
          <p:cNvPr id="3" name="Content Placeholder 2"/>
          <p:cNvSpPr>
            <a:spLocks noGrp="1"/>
          </p:cNvSpPr>
          <p:nvPr>
            <p:ph sz="quarter" idx="1"/>
          </p:nvPr>
        </p:nvSpPr>
        <p:spPr/>
        <p:txBody>
          <a:bodyPr>
            <a:normAutofit fontScale="92500" lnSpcReduction="10000"/>
          </a:bodyPr>
          <a:lstStyle/>
          <a:p>
            <a:endParaRPr lang="en-US" dirty="0" smtClean="0"/>
          </a:p>
          <a:p>
            <a:endParaRPr lang="en-US" dirty="0"/>
          </a:p>
          <a:p>
            <a:endParaRPr lang="en-US" dirty="0" smtClean="0"/>
          </a:p>
          <a:p>
            <a:endParaRPr lang="en-US" dirty="0"/>
          </a:p>
          <a:p>
            <a:endParaRPr lang="en-US" dirty="0" smtClean="0"/>
          </a:p>
          <a:p>
            <a:r>
              <a:rPr lang="en-US" dirty="0" smtClean="0"/>
              <a:t>A. 8 cm³ </a:t>
            </a:r>
          </a:p>
          <a:p>
            <a:endParaRPr lang="en-US" dirty="0"/>
          </a:p>
          <a:p>
            <a:r>
              <a:rPr lang="en-US" dirty="0" smtClean="0"/>
              <a:t>B. 6 cm³ </a:t>
            </a:r>
            <a:endParaRPr lang="en-US" dirty="0"/>
          </a:p>
          <a:p>
            <a:endParaRPr lang="en-US" dirty="0"/>
          </a:p>
          <a:p>
            <a:r>
              <a:rPr lang="en-US" dirty="0" smtClean="0"/>
              <a:t>C. 9 </a:t>
            </a:r>
            <a:r>
              <a:rPr lang="en-US" dirty="0"/>
              <a:t>cm³ </a:t>
            </a:r>
          </a:p>
          <a:p>
            <a:endParaRPr lang="en-US" dirty="0"/>
          </a:p>
          <a:p>
            <a:r>
              <a:rPr lang="en-US" dirty="0" smtClean="0"/>
              <a:t>D. 18 </a:t>
            </a:r>
            <a:r>
              <a:rPr lang="en-US" dirty="0"/>
              <a:t>cm³ </a:t>
            </a:r>
          </a:p>
        </p:txBody>
      </p:sp>
      <p:sp>
        <p:nvSpPr>
          <p:cNvPr id="5" name="TextBox 4"/>
          <p:cNvSpPr txBox="1"/>
          <p:nvPr/>
        </p:nvSpPr>
        <p:spPr>
          <a:xfrm>
            <a:off x="2514600" y="1524000"/>
            <a:ext cx="685800" cy="369332"/>
          </a:xfrm>
          <a:prstGeom prst="rect">
            <a:avLst/>
          </a:prstGeom>
          <a:noFill/>
        </p:spPr>
        <p:txBody>
          <a:bodyPr wrap="square" rtlCol="0">
            <a:spAutoFit/>
          </a:bodyPr>
          <a:lstStyle/>
          <a:p>
            <a:r>
              <a:rPr lang="en-US" dirty="0" smtClean="0"/>
              <a:t>3 cm</a:t>
            </a:r>
            <a:endParaRPr lang="en-US" dirty="0"/>
          </a:p>
        </p:txBody>
      </p:sp>
      <p:sp>
        <p:nvSpPr>
          <p:cNvPr id="6" name="TextBox 5"/>
          <p:cNvSpPr txBox="1"/>
          <p:nvPr/>
        </p:nvSpPr>
        <p:spPr>
          <a:xfrm>
            <a:off x="2476500" y="2710127"/>
            <a:ext cx="762000" cy="369332"/>
          </a:xfrm>
          <a:prstGeom prst="rect">
            <a:avLst/>
          </a:prstGeom>
          <a:noFill/>
        </p:spPr>
        <p:txBody>
          <a:bodyPr wrap="square" rtlCol="0">
            <a:spAutoFit/>
          </a:bodyPr>
          <a:lstStyle/>
          <a:p>
            <a:r>
              <a:rPr lang="en-US" dirty="0" smtClean="0"/>
              <a:t>2 cm</a:t>
            </a:r>
            <a:endParaRPr lang="en-US" dirty="0"/>
          </a:p>
        </p:txBody>
      </p:sp>
      <p:pic>
        <p:nvPicPr>
          <p:cNvPr id="4" name="Picture 3"/>
          <p:cNvPicPr>
            <a:picLocks noChangeAspect="1"/>
          </p:cNvPicPr>
          <p:nvPr/>
        </p:nvPicPr>
        <p:blipFill>
          <a:blip r:embed="rId2"/>
          <a:stretch>
            <a:fillRect/>
          </a:stretch>
        </p:blipFill>
        <p:spPr>
          <a:xfrm>
            <a:off x="3416622" y="1037391"/>
            <a:ext cx="2145978" cy="2206943"/>
          </a:xfrm>
          <a:prstGeom prst="rect">
            <a:avLst/>
          </a:prstGeom>
        </p:spPr>
      </p:pic>
      <p:sp>
        <p:nvSpPr>
          <p:cNvPr id="8" name="Rectangle 7"/>
          <p:cNvSpPr/>
          <p:nvPr/>
        </p:nvSpPr>
        <p:spPr>
          <a:xfrm>
            <a:off x="4229598" y="3244334"/>
            <a:ext cx="684803" cy="369332"/>
          </a:xfrm>
          <a:prstGeom prst="rect">
            <a:avLst/>
          </a:prstGeom>
        </p:spPr>
        <p:txBody>
          <a:bodyPr wrap="none">
            <a:spAutoFit/>
          </a:bodyPr>
          <a:lstStyle/>
          <a:p>
            <a:r>
              <a:rPr lang="en-US" dirty="0"/>
              <a:t>3 cm</a:t>
            </a:r>
          </a:p>
        </p:txBody>
      </p:sp>
    </p:spTree>
    <p:extLst>
      <p:ext uri="{BB962C8B-B14F-4D97-AF65-F5344CB8AC3E}">
        <p14:creationId xmlns:p14="http://schemas.microsoft.com/office/powerpoint/2010/main" val="2909948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3">
                                            <p:txEl>
                                              <p:pRg st="11" end="11"/>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3001962"/>
          </a:xfrm>
        </p:spPr>
        <p:txBody>
          <a:bodyPr>
            <a:normAutofit/>
          </a:bodyPr>
          <a:lstStyle/>
          <a:p>
            <a:r>
              <a:rPr lang="en-US" sz="2400" dirty="0"/>
              <a:t/>
            </a:r>
            <a:br>
              <a:rPr lang="en-US" sz="2400" dirty="0"/>
            </a:br>
            <a:r>
              <a:rPr lang="en-US" sz="2000" dirty="0" smtClean="0"/>
              <a:t/>
            </a:r>
            <a:br>
              <a:rPr lang="en-US" sz="2000" dirty="0" smtClean="0"/>
            </a:br>
            <a:r>
              <a:rPr lang="en-US" sz="2000" dirty="0" smtClean="0"/>
              <a:t>2. </a:t>
            </a:r>
            <a:r>
              <a:rPr lang="en-US" sz="1800" dirty="0" smtClean="0"/>
              <a:t>Use </a:t>
            </a:r>
            <a:r>
              <a:rPr lang="en-US" sz="1800" dirty="0"/>
              <a:t>the above picture to fill in the blanks for the following statement.</a:t>
            </a:r>
            <a:br>
              <a:rPr lang="en-US" sz="1800" dirty="0"/>
            </a:br>
            <a:r>
              <a:rPr lang="en-US" sz="1800" dirty="0"/>
              <a:t/>
            </a:r>
            <a:br>
              <a:rPr lang="en-US" sz="1800" dirty="0"/>
            </a:br>
            <a:r>
              <a:rPr lang="en-US" sz="1800" dirty="0"/>
              <a:t>Two </a:t>
            </a:r>
            <a:r>
              <a:rPr lang="en-US" sz="1800" u="sng" dirty="0"/>
              <a:t>            </a:t>
            </a:r>
            <a:r>
              <a:rPr lang="en-US" sz="1800" dirty="0"/>
              <a:t> of the element sodium combine with one </a:t>
            </a:r>
            <a:r>
              <a:rPr lang="en-US" sz="1800" u="sng" dirty="0"/>
              <a:t>            </a:t>
            </a:r>
            <a:r>
              <a:rPr lang="en-US" sz="1800" dirty="0"/>
              <a:t> of the element chlorine to form the </a:t>
            </a:r>
            <a:r>
              <a:rPr lang="en-US" sz="1800" u="sng" dirty="0"/>
              <a:t>            </a:t>
            </a:r>
            <a:r>
              <a:rPr lang="en-US" sz="1800" dirty="0"/>
              <a:t> sodium chloride</a:t>
            </a:r>
            <a:r>
              <a:rPr lang="en-US" sz="2000" dirty="0"/>
              <a:t>. </a:t>
            </a:r>
            <a:endParaRPr lang="en-US" sz="2400" dirty="0"/>
          </a:p>
        </p:txBody>
      </p:sp>
      <p:pic>
        <p:nvPicPr>
          <p:cNvPr id="9" name="Content Placeholder 8"/>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1905000" y="20472"/>
            <a:ext cx="4638675" cy="1743075"/>
          </a:xfrm>
        </p:spPr>
      </p:pic>
      <p:sp>
        <p:nvSpPr>
          <p:cNvPr id="10" name="TextBox 9"/>
          <p:cNvSpPr txBox="1"/>
          <p:nvPr/>
        </p:nvSpPr>
        <p:spPr>
          <a:xfrm>
            <a:off x="614149" y="3810000"/>
            <a:ext cx="7239000" cy="2062103"/>
          </a:xfrm>
          <a:prstGeom prst="rect">
            <a:avLst/>
          </a:prstGeom>
          <a:noFill/>
        </p:spPr>
        <p:txBody>
          <a:bodyPr wrap="square" rtlCol="0">
            <a:spAutoFit/>
          </a:bodyPr>
          <a:lstStyle/>
          <a:p>
            <a:pPr marL="457200" indent="-457200">
              <a:buFont typeface="Courier New" pitchFamily="49" charset="0"/>
              <a:buChar char="o"/>
            </a:pPr>
            <a:r>
              <a:rPr lang="en-US" sz="3200" dirty="0" smtClean="0">
                <a:solidFill>
                  <a:prstClr val="black"/>
                </a:solidFill>
              </a:rPr>
              <a:t>A. atoms; atom; compound  </a:t>
            </a:r>
          </a:p>
          <a:p>
            <a:pPr marL="457200" indent="-457200">
              <a:buFont typeface="Courier New" pitchFamily="49" charset="0"/>
              <a:buChar char="o"/>
            </a:pPr>
            <a:r>
              <a:rPr lang="en-US" sz="3200" dirty="0" smtClean="0">
                <a:solidFill>
                  <a:prstClr val="black"/>
                </a:solidFill>
              </a:rPr>
              <a:t>B. atoms; molecule; compound  </a:t>
            </a:r>
          </a:p>
          <a:p>
            <a:pPr marL="457200" indent="-457200">
              <a:buFont typeface="Courier New" pitchFamily="49" charset="0"/>
              <a:buChar char="o"/>
            </a:pPr>
            <a:r>
              <a:rPr lang="en-US" sz="3200" dirty="0" smtClean="0">
                <a:solidFill>
                  <a:prstClr val="black"/>
                </a:solidFill>
              </a:rPr>
              <a:t>C. molecules; molecule; compound  </a:t>
            </a:r>
          </a:p>
          <a:p>
            <a:pPr marL="457200" indent="-457200">
              <a:buFont typeface="Courier New" pitchFamily="49" charset="0"/>
              <a:buChar char="o"/>
            </a:pPr>
            <a:r>
              <a:rPr lang="en-US" sz="3200" dirty="0" smtClean="0">
                <a:solidFill>
                  <a:prstClr val="black"/>
                </a:solidFill>
              </a:rPr>
              <a:t>D. compounds; atom; molecule </a:t>
            </a:r>
            <a:endParaRPr lang="en-US" sz="3200" dirty="0">
              <a:solidFill>
                <a:prstClr val="black"/>
              </a:solidFill>
            </a:endParaRPr>
          </a:p>
        </p:txBody>
      </p:sp>
    </p:spTree>
    <p:extLst>
      <p:ext uri="{BB962C8B-B14F-4D97-AF65-F5344CB8AC3E}">
        <p14:creationId xmlns:p14="http://schemas.microsoft.com/office/powerpoint/2010/main" val="3488570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10">
                                            <p:txEl>
                                              <p:pRg st="1" end="1"/>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30. </a:t>
            </a:r>
            <a:r>
              <a:rPr lang="en-US" dirty="0" smtClean="0"/>
              <a:t>Which </a:t>
            </a:r>
            <a:r>
              <a:rPr lang="en-US" dirty="0"/>
              <a:t>of the following CANNOT overcome an object’s inertia?</a:t>
            </a:r>
          </a:p>
        </p:txBody>
      </p:sp>
      <p:sp>
        <p:nvSpPr>
          <p:cNvPr id="3" name="Content Placeholder 2"/>
          <p:cNvSpPr>
            <a:spLocks noGrp="1"/>
          </p:cNvSpPr>
          <p:nvPr>
            <p:ph sz="quarter" idx="1"/>
          </p:nvPr>
        </p:nvSpPr>
        <p:spPr/>
        <p:txBody>
          <a:bodyPr/>
          <a:lstStyle/>
          <a:p>
            <a:r>
              <a:rPr lang="en-US" dirty="0"/>
              <a:t>A.	An unbalanced </a:t>
            </a:r>
            <a:r>
              <a:rPr lang="en-US" dirty="0" smtClean="0"/>
              <a:t>forced</a:t>
            </a:r>
          </a:p>
          <a:p>
            <a:endParaRPr lang="en-US" dirty="0"/>
          </a:p>
          <a:p>
            <a:r>
              <a:rPr lang="en-US" dirty="0"/>
              <a:t>B.	A zero net </a:t>
            </a:r>
            <a:r>
              <a:rPr lang="en-US" dirty="0" smtClean="0"/>
              <a:t>force</a:t>
            </a:r>
          </a:p>
          <a:p>
            <a:endParaRPr lang="en-US" dirty="0"/>
          </a:p>
          <a:p>
            <a:r>
              <a:rPr lang="en-US" dirty="0"/>
              <a:t>C.	</a:t>
            </a:r>
            <a:r>
              <a:rPr lang="en-US" dirty="0" smtClean="0"/>
              <a:t>Gravity</a:t>
            </a:r>
          </a:p>
          <a:p>
            <a:endParaRPr lang="en-US" dirty="0"/>
          </a:p>
          <a:p>
            <a:r>
              <a:rPr lang="en-US" dirty="0"/>
              <a:t>D.	Friction</a:t>
            </a:r>
          </a:p>
          <a:p>
            <a:endParaRPr lang="en-US" dirty="0"/>
          </a:p>
        </p:txBody>
      </p:sp>
    </p:spTree>
    <p:extLst>
      <p:ext uri="{BB962C8B-B14F-4D97-AF65-F5344CB8AC3E}">
        <p14:creationId xmlns:p14="http://schemas.microsoft.com/office/powerpoint/2010/main" val="3614283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3">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401762"/>
          </a:xfrm>
        </p:spPr>
        <p:txBody>
          <a:bodyPr>
            <a:normAutofit fontScale="90000"/>
          </a:bodyPr>
          <a:lstStyle/>
          <a:p>
            <a:r>
              <a:rPr lang="en-US" dirty="0" smtClean="0"/>
              <a:t>31.</a:t>
            </a:r>
            <a:r>
              <a:rPr lang="en-US" dirty="0"/>
              <a:t>	An object is placed on the side of a translucent material.  How does the object appear to the person on the other side</a:t>
            </a:r>
          </a:p>
        </p:txBody>
      </p:sp>
      <p:sp>
        <p:nvSpPr>
          <p:cNvPr id="3" name="Content Placeholder 2"/>
          <p:cNvSpPr>
            <a:spLocks noGrp="1"/>
          </p:cNvSpPr>
          <p:nvPr>
            <p:ph sz="quarter" idx="1"/>
          </p:nvPr>
        </p:nvSpPr>
        <p:spPr>
          <a:xfrm>
            <a:off x="457200" y="1981200"/>
            <a:ext cx="7467600" cy="4492752"/>
          </a:xfrm>
        </p:spPr>
        <p:txBody>
          <a:bodyPr/>
          <a:lstStyle/>
          <a:p>
            <a:r>
              <a:rPr lang="en-US" dirty="0"/>
              <a:t>A.	The object is seen clearly</a:t>
            </a:r>
            <a:r>
              <a:rPr lang="en-US" dirty="0" smtClean="0"/>
              <a:t>.</a:t>
            </a:r>
          </a:p>
          <a:p>
            <a:endParaRPr lang="en-US" dirty="0"/>
          </a:p>
          <a:p>
            <a:r>
              <a:rPr lang="en-US" dirty="0"/>
              <a:t>B.	The person sees the object, but it appears fuzzy</a:t>
            </a:r>
            <a:r>
              <a:rPr lang="en-US" dirty="0" smtClean="0"/>
              <a:t>.</a:t>
            </a:r>
          </a:p>
          <a:p>
            <a:endParaRPr lang="en-US" dirty="0"/>
          </a:p>
          <a:p>
            <a:r>
              <a:rPr lang="en-US" dirty="0"/>
              <a:t>C.	The person sees the object, but only in black and white</a:t>
            </a:r>
            <a:r>
              <a:rPr lang="en-US" dirty="0" smtClean="0"/>
              <a:t>.</a:t>
            </a:r>
          </a:p>
          <a:p>
            <a:endParaRPr lang="en-US" dirty="0"/>
          </a:p>
          <a:p>
            <a:r>
              <a:rPr lang="en-US" dirty="0"/>
              <a:t>D.	The person does not see the object at all</a:t>
            </a:r>
          </a:p>
          <a:p>
            <a:endParaRPr lang="en-US" dirty="0"/>
          </a:p>
        </p:txBody>
      </p:sp>
    </p:spTree>
    <p:extLst>
      <p:ext uri="{BB962C8B-B14F-4D97-AF65-F5344CB8AC3E}">
        <p14:creationId xmlns:p14="http://schemas.microsoft.com/office/powerpoint/2010/main" val="377587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3">
                                            <p:txEl>
                                              <p:pRg st="2" end="2"/>
                                            </p:txEl>
                                          </p:spTgt>
                                        </p:tgtEl>
                                        <p:attrNameLst>
                                          <p:attrName>ppt_x</p:attrName>
                                          <p:attrName>ppt_y</p:attrName>
                                        </p:attrNameLst>
                                      </p:cBhvr>
                                    </p:animMotion>
                                    <p:animRot by="1500000">
                                      <p:cBhvr>
                                        <p:cTn id="7" dur="125" fill="hold">
                                          <p:stCondLst>
                                            <p:cond delay="0"/>
                                          </p:stCondLst>
                                        </p:cTn>
                                        <p:tgtEl>
                                          <p:spTgt spid="3">
                                            <p:txEl>
                                              <p:pRg st="2" end="2"/>
                                            </p:txEl>
                                          </p:spTgt>
                                        </p:tgtEl>
                                        <p:attrNameLst>
                                          <p:attrName>r</p:attrName>
                                        </p:attrNameLst>
                                      </p:cBhvr>
                                    </p:animRot>
                                    <p:animRot by="-1500000">
                                      <p:cBhvr>
                                        <p:cTn id="8" dur="125" fill="hold">
                                          <p:stCondLst>
                                            <p:cond delay="125"/>
                                          </p:stCondLst>
                                        </p:cTn>
                                        <p:tgtEl>
                                          <p:spTgt spid="3">
                                            <p:txEl>
                                              <p:pRg st="2" end="2"/>
                                            </p:txEl>
                                          </p:spTgt>
                                        </p:tgtEl>
                                        <p:attrNameLst>
                                          <p:attrName>r</p:attrName>
                                        </p:attrNameLst>
                                      </p:cBhvr>
                                    </p:animRot>
                                    <p:animRot by="-1500000">
                                      <p:cBhvr>
                                        <p:cTn id="9" dur="125" fill="hold">
                                          <p:stCondLst>
                                            <p:cond delay="250"/>
                                          </p:stCondLst>
                                        </p:cTn>
                                        <p:tgtEl>
                                          <p:spTgt spid="3">
                                            <p:txEl>
                                              <p:pRg st="2" end="2"/>
                                            </p:txEl>
                                          </p:spTgt>
                                        </p:tgtEl>
                                        <p:attrNameLst>
                                          <p:attrName>r</p:attrName>
                                        </p:attrNameLst>
                                      </p:cBhvr>
                                    </p:animRot>
                                    <p:animRot by="1500000">
                                      <p:cBhvr>
                                        <p:cTn id="10" dur="125" fill="hold">
                                          <p:stCondLst>
                                            <p:cond delay="375"/>
                                          </p:stCondLst>
                                        </p:cTn>
                                        <p:tgtEl>
                                          <p:spTgt spid="3">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dirty="0" smtClean="0"/>
              <a:t>32. </a:t>
            </a:r>
            <a:r>
              <a:rPr lang="en-US" dirty="0"/>
              <a:t>Which of the following is an example of heat transfer through conduction? </a:t>
            </a:r>
          </a:p>
        </p:txBody>
      </p:sp>
      <p:sp>
        <p:nvSpPr>
          <p:cNvPr id="3" name="Content Placeholder 2"/>
          <p:cNvSpPr>
            <a:spLocks noGrp="1"/>
          </p:cNvSpPr>
          <p:nvPr>
            <p:ph sz="quarter" idx="1"/>
          </p:nvPr>
        </p:nvSpPr>
        <p:spPr/>
        <p:txBody>
          <a:bodyPr/>
          <a:lstStyle/>
          <a:p>
            <a:endParaRPr lang="en-US" dirty="0"/>
          </a:p>
          <a:p>
            <a:r>
              <a:rPr lang="en-US" dirty="0"/>
              <a:t>  A. hot air rising inside a house  </a:t>
            </a:r>
          </a:p>
          <a:p>
            <a:endParaRPr lang="en-US" dirty="0" smtClean="0"/>
          </a:p>
          <a:p>
            <a:r>
              <a:rPr lang="en-US" dirty="0" smtClean="0"/>
              <a:t>  </a:t>
            </a:r>
            <a:r>
              <a:rPr lang="en-US" dirty="0"/>
              <a:t>B. a pan on the stove getting hot  </a:t>
            </a:r>
          </a:p>
          <a:p>
            <a:endParaRPr lang="en-US" dirty="0" smtClean="0"/>
          </a:p>
          <a:p>
            <a:r>
              <a:rPr lang="en-US" dirty="0" smtClean="0"/>
              <a:t>  </a:t>
            </a:r>
            <a:r>
              <a:rPr lang="en-US" dirty="0"/>
              <a:t>C. the Sun drying clothes hanging outside  </a:t>
            </a:r>
          </a:p>
          <a:p>
            <a:endParaRPr lang="en-US" dirty="0" smtClean="0"/>
          </a:p>
          <a:p>
            <a:r>
              <a:rPr lang="en-US" dirty="0" smtClean="0"/>
              <a:t>  </a:t>
            </a:r>
            <a:r>
              <a:rPr lang="en-US" dirty="0"/>
              <a:t>D. a microwave warming a cup of water </a:t>
            </a:r>
          </a:p>
        </p:txBody>
      </p:sp>
    </p:spTree>
    <p:extLst>
      <p:ext uri="{BB962C8B-B14F-4D97-AF65-F5344CB8AC3E}">
        <p14:creationId xmlns:p14="http://schemas.microsoft.com/office/powerpoint/2010/main" val="2015914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3">
                                            <p:txEl>
                                              <p:pRg st="3" end="3"/>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33. </a:t>
            </a:r>
            <a:r>
              <a:rPr lang="en-US" dirty="0" smtClean="0"/>
              <a:t>Light </a:t>
            </a:r>
            <a:r>
              <a:rPr lang="en-US" dirty="0"/>
              <a:t>can be separated into the colors of the visible spectrum when</a:t>
            </a:r>
          </a:p>
        </p:txBody>
      </p:sp>
      <p:sp>
        <p:nvSpPr>
          <p:cNvPr id="3" name="Content Placeholder 2"/>
          <p:cNvSpPr>
            <a:spLocks noGrp="1"/>
          </p:cNvSpPr>
          <p:nvPr>
            <p:ph sz="quarter" idx="1"/>
          </p:nvPr>
        </p:nvSpPr>
        <p:spPr/>
        <p:txBody>
          <a:bodyPr/>
          <a:lstStyle/>
          <a:p>
            <a:r>
              <a:rPr lang="en-US" dirty="0"/>
              <a:t>A.	The light is reflected off a smooth surface</a:t>
            </a:r>
            <a:r>
              <a:rPr lang="en-US" dirty="0" smtClean="0"/>
              <a:t>.</a:t>
            </a:r>
          </a:p>
          <a:p>
            <a:endParaRPr lang="en-US" dirty="0"/>
          </a:p>
          <a:p>
            <a:r>
              <a:rPr lang="en-US" dirty="0"/>
              <a:t>B.	The light is diffracted off a rough surface</a:t>
            </a:r>
            <a:r>
              <a:rPr lang="en-US" dirty="0" smtClean="0"/>
              <a:t>.</a:t>
            </a:r>
          </a:p>
          <a:p>
            <a:endParaRPr lang="en-US" dirty="0"/>
          </a:p>
          <a:p>
            <a:r>
              <a:rPr lang="en-US" dirty="0"/>
              <a:t>C.	The light is refracted by a prism</a:t>
            </a:r>
            <a:r>
              <a:rPr lang="en-US" dirty="0" smtClean="0"/>
              <a:t>.</a:t>
            </a:r>
          </a:p>
          <a:p>
            <a:endParaRPr lang="en-US" dirty="0"/>
          </a:p>
          <a:p>
            <a:r>
              <a:rPr lang="en-US" dirty="0"/>
              <a:t>D.	The light is refracted by a mirror.</a:t>
            </a:r>
          </a:p>
          <a:p>
            <a:endParaRPr lang="en-US" dirty="0"/>
          </a:p>
        </p:txBody>
      </p:sp>
    </p:spTree>
    <p:extLst>
      <p:ext uri="{BB962C8B-B14F-4D97-AF65-F5344CB8AC3E}">
        <p14:creationId xmlns:p14="http://schemas.microsoft.com/office/powerpoint/2010/main" val="1208193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3">
                                            <p:txEl>
                                              <p:pRg st="4" end="4"/>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34. </a:t>
            </a:r>
            <a:r>
              <a:rPr lang="en-US" dirty="0"/>
              <a:t>When hot and cold air meet, the hot air rises to the top. Which process causes the hot air to rise? </a:t>
            </a:r>
          </a:p>
        </p:txBody>
      </p:sp>
      <p:sp>
        <p:nvSpPr>
          <p:cNvPr id="3" name="Content Placeholder 2"/>
          <p:cNvSpPr>
            <a:spLocks noGrp="1"/>
          </p:cNvSpPr>
          <p:nvPr>
            <p:ph sz="quarter" idx="1"/>
          </p:nvPr>
        </p:nvSpPr>
        <p:spPr/>
        <p:txBody>
          <a:bodyPr/>
          <a:lstStyle/>
          <a:p>
            <a:endParaRPr lang="fr-FR" dirty="0" smtClean="0"/>
          </a:p>
          <a:p>
            <a:r>
              <a:rPr lang="fr-FR" dirty="0" smtClean="0"/>
              <a:t>  </a:t>
            </a:r>
            <a:r>
              <a:rPr lang="fr-FR" dirty="0"/>
              <a:t>A. induction  </a:t>
            </a:r>
            <a:br>
              <a:rPr lang="fr-FR" dirty="0"/>
            </a:br>
            <a:endParaRPr lang="fr-FR" dirty="0" smtClean="0"/>
          </a:p>
          <a:p>
            <a:r>
              <a:rPr lang="fr-FR" dirty="0" smtClean="0"/>
              <a:t>  </a:t>
            </a:r>
            <a:r>
              <a:rPr lang="fr-FR" dirty="0"/>
              <a:t>B. convection  </a:t>
            </a:r>
            <a:br>
              <a:rPr lang="fr-FR" dirty="0"/>
            </a:br>
            <a:endParaRPr lang="fr-FR" dirty="0" smtClean="0"/>
          </a:p>
          <a:p>
            <a:r>
              <a:rPr lang="fr-FR" dirty="0" smtClean="0"/>
              <a:t>  </a:t>
            </a:r>
            <a:r>
              <a:rPr lang="fr-FR" dirty="0"/>
              <a:t>C. radiation  </a:t>
            </a:r>
            <a:br>
              <a:rPr lang="fr-FR" dirty="0"/>
            </a:br>
            <a:endParaRPr lang="fr-FR" dirty="0" smtClean="0"/>
          </a:p>
          <a:p>
            <a:r>
              <a:rPr lang="fr-FR" dirty="0" smtClean="0"/>
              <a:t>  </a:t>
            </a:r>
            <a:r>
              <a:rPr lang="fr-FR" dirty="0"/>
              <a:t>D. conduction </a:t>
            </a:r>
            <a:endParaRPr lang="en-US" dirty="0"/>
          </a:p>
        </p:txBody>
      </p:sp>
    </p:spTree>
    <p:extLst>
      <p:ext uri="{BB962C8B-B14F-4D97-AF65-F5344CB8AC3E}">
        <p14:creationId xmlns:p14="http://schemas.microsoft.com/office/powerpoint/2010/main" val="2826230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3">
                                            <p:txEl>
                                              <p:pRg st="2" end="2"/>
                                            </p:txEl>
                                          </p:spTgt>
                                        </p:tgtEl>
                                        <p:attrNameLst>
                                          <p:attrName>ppt_x</p:attrName>
                                          <p:attrName>ppt_y</p:attrName>
                                        </p:attrNameLst>
                                      </p:cBhvr>
                                    </p:animMotion>
                                    <p:animRot by="1500000">
                                      <p:cBhvr>
                                        <p:cTn id="7" dur="125" fill="hold">
                                          <p:stCondLst>
                                            <p:cond delay="0"/>
                                          </p:stCondLst>
                                        </p:cTn>
                                        <p:tgtEl>
                                          <p:spTgt spid="3">
                                            <p:txEl>
                                              <p:pRg st="2" end="2"/>
                                            </p:txEl>
                                          </p:spTgt>
                                        </p:tgtEl>
                                        <p:attrNameLst>
                                          <p:attrName>r</p:attrName>
                                        </p:attrNameLst>
                                      </p:cBhvr>
                                    </p:animRot>
                                    <p:animRot by="-1500000">
                                      <p:cBhvr>
                                        <p:cTn id="8" dur="125" fill="hold">
                                          <p:stCondLst>
                                            <p:cond delay="125"/>
                                          </p:stCondLst>
                                        </p:cTn>
                                        <p:tgtEl>
                                          <p:spTgt spid="3">
                                            <p:txEl>
                                              <p:pRg st="2" end="2"/>
                                            </p:txEl>
                                          </p:spTgt>
                                        </p:tgtEl>
                                        <p:attrNameLst>
                                          <p:attrName>r</p:attrName>
                                        </p:attrNameLst>
                                      </p:cBhvr>
                                    </p:animRot>
                                    <p:animRot by="-1500000">
                                      <p:cBhvr>
                                        <p:cTn id="9" dur="125" fill="hold">
                                          <p:stCondLst>
                                            <p:cond delay="250"/>
                                          </p:stCondLst>
                                        </p:cTn>
                                        <p:tgtEl>
                                          <p:spTgt spid="3">
                                            <p:txEl>
                                              <p:pRg st="2" end="2"/>
                                            </p:txEl>
                                          </p:spTgt>
                                        </p:tgtEl>
                                        <p:attrNameLst>
                                          <p:attrName>r</p:attrName>
                                        </p:attrNameLst>
                                      </p:cBhvr>
                                    </p:animRot>
                                    <p:animRot by="1500000">
                                      <p:cBhvr>
                                        <p:cTn id="10" dur="125" fill="hold">
                                          <p:stCondLst>
                                            <p:cond delay="375"/>
                                          </p:stCondLst>
                                        </p:cTn>
                                        <p:tgtEl>
                                          <p:spTgt spid="3">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35.</a:t>
            </a:r>
            <a:r>
              <a:rPr lang="en-US" dirty="0"/>
              <a:t>	Which of these devices uses lenses and a mirror to focus the light from objects that are far away?</a:t>
            </a:r>
          </a:p>
        </p:txBody>
      </p:sp>
      <p:sp>
        <p:nvSpPr>
          <p:cNvPr id="3" name="Content Placeholder 2"/>
          <p:cNvSpPr>
            <a:spLocks noGrp="1"/>
          </p:cNvSpPr>
          <p:nvPr>
            <p:ph sz="quarter" idx="1"/>
          </p:nvPr>
        </p:nvSpPr>
        <p:spPr/>
        <p:txBody>
          <a:bodyPr/>
          <a:lstStyle/>
          <a:p>
            <a:r>
              <a:rPr lang="it-IT" dirty="0"/>
              <a:t>A.	</a:t>
            </a:r>
            <a:r>
              <a:rPr lang="it-IT" dirty="0" smtClean="0"/>
              <a:t>Microscope</a:t>
            </a:r>
          </a:p>
          <a:p>
            <a:endParaRPr lang="it-IT" dirty="0"/>
          </a:p>
          <a:p>
            <a:r>
              <a:rPr lang="it-IT" dirty="0"/>
              <a:t>B.	</a:t>
            </a:r>
            <a:r>
              <a:rPr lang="it-IT" dirty="0" smtClean="0"/>
              <a:t>Prism</a:t>
            </a:r>
          </a:p>
          <a:p>
            <a:endParaRPr lang="it-IT" dirty="0"/>
          </a:p>
          <a:p>
            <a:r>
              <a:rPr lang="it-IT" dirty="0"/>
              <a:t>C.	</a:t>
            </a:r>
            <a:r>
              <a:rPr lang="it-IT" dirty="0" smtClean="0"/>
              <a:t>Camera</a:t>
            </a:r>
          </a:p>
          <a:p>
            <a:endParaRPr lang="it-IT" dirty="0"/>
          </a:p>
          <a:p>
            <a:r>
              <a:rPr lang="it-IT" dirty="0"/>
              <a:t>D.	Telescope</a:t>
            </a:r>
          </a:p>
          <a:p>
            <a:endParaRPr lang="en-US" dirty="0"/>
          </a:p>
        </p:txBody>
      </p:sp>
    </p:spTree>
    <p:extLst>
      <p:ext uri="{BB962C8B-B14F-4D97-AF65-F5344CB8AC3E}">
        <p14:creationId xmlns:p14="http://schemas.microsoft.com/office/powerpoint/2010/main" val="3288887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mph" presetSubtype="0" fill="hold" nodeType="clickEffect">
                                  <p:stCondLst>
                                    <p:cond delay="0"/>
                                  </p:stCondLst>
                                  <p:childTnLst>
                                    <p:animClr clrSpc="rgb" dir="cw">
                                      <p:cBhvr override="childStyle">
                                        <p:cTn id="6" dur="500" fill="hold"/>
                                        <p:tgtEl>
                                          <p:spTgt spid="3">
                                            <p:txEl>
                                              <p:pRg st="6" end="6"/>
                                            </p:txEl>
                                          </p:spTgt>
                                        </p:tgtEl>
                                        <p:attrNameLst>
                                          <p:attrName>style.color</p:attrName>
                                        </p:attrNameLst>
                                      </p:cBhvr>
                                      <p:to>
                                        <a:srgbClr val="FF0000"/>
                                      </p:to>
                                    </p:animClr>
                                    <p:animClr clrSpc="rgb" dir="cw">
                                      <p:cBhvr>
                                        <p:cTn id="7" dur="500" fill="hold"/>
                                        <p:tgtEl>
                                          <p:spTgt spid="3">
                                            <p:txEl>
                                              <p:pRg st="6" end="6"/>
                                            </p:txEl>
                                          </p:spTgt>
                                        </p:tgtEl>
                                        <p:attrNameLst>
                                          <p:attrName>fillcolor</p:attrName>
                                        </p:attrNameLst>
                                      </p:cBhvr>
                                      <p:to>
                                        <a:srgbClr val="FF0000"/>
                                      </p:to>
                                    </p:animClr>
                                    <p:set>
                                      <p:cBhvr>
                                        <p:cTn id="8" dur="500" fill="hold"/>
                                        <p:tgtEl>
                                          <p:spTgt spid="3">
                                            <p:txEl>
                                              <p:pRg st="6" end="6"/>
                                            </p:txEl>
                                          </p:spTgt>
                                        </p:tgtEl>
                                        <p:attrNameLst>
                                          <p:attrName>fill.type</p:attrName>
                                        </p:attrNameLst>
                                      </p:cBhvr>
                                      <p:to>
                                        <p:strVal val="solid"/>
                                      </p:to>
                                    </p:set>
                                    <p:set>
                                      <p:cBhvr>
                                        <p:cTn id="9" dur="500" fill="hold"/>
                                        <p:tgtEl>
                                          <p:spTgt spid="3">
                                            <p:txEl>
                                              <p:pRg st="6" end="6"/>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36.</a:t>
            </a:r>
            <a:r>
              <a:rPr lang="en-US" dirty="0"/>
              <a:t>	When kinetic energy changes to potential energy,</a:t>
            </a:r>
          </a:p>
        </p:txBody>
      </p:sp>
      <p:sp>
        <p:nvSpPr>
          <p:cNvPr id="3" name="Content Placeholder 2"/>
          <p:cNvSpPr>
            <a:spLocks noGrp="1"/>
          </p:cNvSpPr>
          <p:nvPr>
            <p:ph sz="quarter" idx="1"/>
          </p:nvPr>
        </p:nvSpPr>
        <p:spPr/>
        <p:txBody>
          <a:bodyPr/>
          <a:lstStyle/>
          <a:p>
            <a:r>
              <a:rPr lang="en-US" dirty="0"/>
              <a:t>A.	The total amount of energy stays the </a:t>
            </a:r>
            <a:r>
              <a:rPr lang="en-US" dirty="0" smtClean="0"/>
              <a:t>same</a:t>
            </a:r>
          </a:p>
          <a:p>
            <a:endParaRPr lang="en-US" dirty="0"/>
          </a:p>
          <a:p>
            <a:r>
              <a:rPr lang="en-US" dirty="0"/>
              <a:t>B.	The total amount of energy increases</a:t>
            </a:r>
            <a:r>
              <a:rPr lang="en-US" dirty="0" smtClean="0"/>
              <a:t>.</a:t>
            </a:r>
          </a:p>
          <a:p>
            <a:endParaRPr lang="en-US" dirty="0"/>
          </a:p>
          <a:p>
            <a:r>
              <a:rPr lang="en-US" dirty="0"/>
              <a:t>C.	The total amount of energy </a:t>
            </a:r>
            <a:r>
              <a:rPr lang="en-US" dirty="0" smtClean="0"/>
              <a:t>decreases.</a:t>
            </a:r>
          </a:p>
          <a:p>
            <a:endParaRPr lang="en-US" dirty="0" smtClean="0"/>
          </a:p>
          <a:p>
            <a:r>
              <a:rPr lang="en-US" dirty="0" smtClean="0"/>
              <a:t>D</a:t>
            </a:r>
            <a:r>
              <a:rPr lang="en-US" dirty="0"/>
              <a:t>.	The total amount of matter decreases.</a:t>
            </a:r>
          </a:p>
          <a:p>
            <a:endParaRPr lang="en-US" dirty="0"/>
          </a:p>
        </p:txBody>
      </p:sp>
    </p:spTree>
    <p:extLst>
      <p:ext uri="{BB962C8B-B14F-4D97-AF65-F5344CB8AC3E}">
        <p14:creationId xmlns:p14="http://schemas.microsoft.com/office/powerpoint/2010/main" val="816633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mph" presetSubtype="0" nodeType="clickEffect">
                                  <p:stCondLst>
                                    <p:cond delay="0"/>
                                  </p:stCondLst>
                                  <p:iterate type="lt">
                                    <p:tmAbs val="25"/>
                                  </p:iterate>
                                  <p:childTnLst>
                                    <p:set>
                                      <p:cBhvr override="childStyle">
                                        <p:cTn id="6" dur="indefinite"/>
                                        <p:tgtEl>
                                          <p:spTgt spid="3">
                                            <p:txEl>
                                              <p:pRg st="0" end="0"/>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477962"/>
          </a:xfrm>
        </p:spPr>
        <p:txBody>
          <a:bodyPr>
            <a:normAutofit/>
          </a:bodyPr>
          <a:lstStyle/>
          <a:p>
            <a:r>
              <a:rPr lang="en-US" dirty="0" smtClean="0"/>
              <a:t>37.Which </a:t>
            </a:r>
            <a:r>
              <a:rPr lang="en-US" dirty="0"/>
              <a:t>of the following statements about radiation is true? </a:t>
            </a:r>
            <a:endParaRPr lang="en-US" b="1" dirty="0"/>
          </a:p>
        </p:txBody>
      </p:sp>
      <p:sp>
        <p:nvSpPr>
          <p:cNvPr id="3" name="Content Placeholder 2"/>
          <p:cNvSpPr>
            <a:spLocks noGrp="1"/>
          </p:cNvSpPr>
          <p:nvPr>
            <p:ph sz="quarter" idx="1"/>
          </p:nvPr>
        </p:nvSpPr>
        <p:spPr>
          <a:xfrm>
            <a:off x="457200" y="2438400"/>
            <a:ext cx="7467600" cy="3578352"/>
          </a:xfrm>
        </p:spPr>
        <p:txBody>
          <a:bodyPr>
            <a:normAutofit fontScale="92500" lnSpcReduction="20000"/>
          </a:bodyPr>
          <a:lstStyle/>
          <a:p>
            <a:r>
              <a:rPr lang="en-US" dirty="0"/>
              <a:t>  A. Radiation is the only form of heat transfer that is not experienced on Earth.</a:t>
            </a:r>
          </a:p>
          <a:p>
            <a:endParaRPr lang="en-US" dirty="0"/>
          </a:p>
          <a:p>
            <a:r>
              <a:rPr lang="en-US" dirty="0"/>
              <a:t>  B. Radiation is the only form of heat transfer that is unable to travel through the vacuum of space.</a:t>
            </a:r>
            <a:br>
              <a:rPr lang="en-US" dirty="0"/>
            </a:br>
            <a:endParaRPr lang="en-US" dirty="0"/>
          </a:p>
          <a:p>
            <a:r>
              <a:rPr lang="en-US" dirty="0"/>
              <a:t> C. Radiation is the only form of heat transfer that is experienced on Earth.</a:t>
            </a:r>
            <a:br>
              <a:rPr lang="en-US" dirty="0"/>
            </a:br>
            <a:endParaRPr lang="en-US" dirty="0"/>
          </a:p>
          <a:p>
            <a:r>
              <a:rPr lang="en-US" dirty="0"/>
              <a:t> D. Radiation is the only form of heat transfer that can travel through the vacuum of space.</a:t>
            </a:r>
          </a:p>
        </p:txBody>
      </p:sp>
    </p:spTree>
    <p:extLst>
      <p:ext uri="{BB962C8B-B14F-4D97-AF65-F5344CB8AC3E}">
        <p14:creationId xmlns:p14="http://schemas.microsoft.com/office/powerpoint/2010/main" val="3127043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3">
                                            <p:txEl>
                                              <p:pRg st="4" end="4"/>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3459162"/>
          </a:xfrm>
        </p:spPr>
        <p:txBody>
          <a:bodyPr>
            <a:normAutofit fontScale="90000"/>
          </a:bodyPr>
          <a:lstStyle/>
          <a:p>
            <a:r>
              <a:rPr lang="en-US" dirty="0" smtClean="0"/>
              <a:t>38. </a:t>
            </a:r>
            <a:r>
              <a:rPr lang="en-US" dirty="0"/>
              <a:t>Which of the following is an example of acceleration?</a:t>
            </a:r>
            <a:br>
              <a:rPr lang="en-US" dirty="0"/>
            </a:br>
            <a:r>
              <a:rPr lang="en-US" dirty="0"/>
              <a:t/>
            </a:r>
            <a:br>
              <a:rPr lang="en-US" dirty="0"/>
            </a:br>
            <a:r>
              <a:rPr lang="en-US" b="1" dirty="0"/>
              <a:t>I. A car speeds up. </a:t>
            </a:r>
            <a:br>
              <a:rPr lang="en-US" b="1" dirty="0"/>
            </a:br>
            <a:r>
              <a:rPr lang="en-US" b="1" dirty="0"/>
              <a:t>II. A car slows down. </a:t>
            </a:r>
            <a:br>
              <a:rPr lang="en-US" b="1" dirty="0"/>
            </a:br>
            <a:r>
              <a:rPr lang="en-US" b="1" dirty="0"/>
              <a:t>III. A car travels in a straight line at a constant speed.  </a:t>
            </a:r>
            <a:br>
              <a:rPr lang="en-US" b="1" dirty="0"/>
            </a:br>
            <a:r>
              <a:rPr lang="en-US" b="1" dirty="0"/>
              <a:t>IV. A car travels at a constant speed and turns left. </a:t>
            </a:r>
          </a:p>
        </p:txBody>
      </p:sp>
      <p:sp>
        <p:nvSpPr>
          <p:cNvPr id="3" name="Content Placeholder 2"/>
          <p:cNvSpPr>
            <a:spLocks noGrp="1"/>
          </p:cNvSpPr>
          <p:nvPr>
            <p:ph sz="quarter" idx="1"/>
          </p:nvPr>
        </p:nvSpPr>
        <p:spPr>
          <a:xfrm>
            <a:off x="457200" y="3886200"/>
            <a:ext cx="7467600" cy="2587752"/>
          </a:xfrm>
        </p:spPr>
        <p:txBody>
          <a:bodyPr>
            <a:normAutofit fontScale="92500" lnSpcReduction="10000"/>
          </a:bodyPr>
          <a:lstStyle/>
          <a:p>
            <a:r>
              <a:rPr lang="en-US" dirty="0"/>
              <a:t> A. I and IV only  </a:t>
            </a:r>
            <a:br>
              <a:rPr lang="en-US" dirty="0"/>
            </a:br>
            <a:endParaRPr lang="en-US" dirty="0" smtClean="0"/>
          </a:p>
          <a:p>
            <a:r>
              <a:rPr lang="en-US" dirty="0" smtClean="0"/>
              <a:t>  </a:t>
            </a:r>
            <a:r>
              <a:rPr lang="en-US" dirty="0"/>
              <a:t>B. III only  </a:t>
            </a:r>
            <a:br>
              <a:rPr lang="en-US" dirty="0"/>
            </a:br>
            <a:endParaRPr lang="en-US" dirty="0" smtClean="0"/>
          </a:p>
          <a:p>
            <a:r>
              <a:rPr lang="en-US" dirty="0" smtClean="0"/>
              <a:t>  </a:t>
            </a:r>
            <a:r>
              <a:rPr lang="en-US" dirty="0"/>
              <a:t>C. I, II, and IV only  </a:t>
            </a:r>
            <a:br>
              <a:rPr lang="en-US" dirty="0"/>
            </a:br>
            <a:endParaRPr lang="en-US" dirty="0" smtClean="0"/>
          </a:p>
          <a:p>
            <a:r>
              <a:rPr lang="en-US" dirty="0" smtClean="0"/>
              <a:t>  </a:t>
            </a:r>
            <a:r>
              <a:rPr lang="en-US" dirty="0"/>
              <a:t>D. I, II, III, and IV </a:t>
            </a:r>
          </a:p>
        </p:txBody>
      </p:sp>
    </p:spTree>
    <p:extLst>
      <p:ext uri="{BB962C8B-B14F-4D97-AF65-F5344CB8AC3E}">
        <p14:creationId xmlns:p14="http://schemas.microsoft.com/office/powerpoint/2010/main" val="5779672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3">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39. </a:t>
            </a:r>
            <a:r>
              <a:rPr lang="en-US" dirty="0" smtClean="0"/>
              <a:t>In </a:t>
            </a:r>
            <a:r>
              <a:rPr lang="en-US" dirty="0"/>
              <a:t>which molecule are all the atoms the same?</a:t>
            </a:r>
          </a:p>
        </p:txBody>
      </p:sp>
      <p:sp>
        <p:nvSpPr>
          <p:cNvPr id="3" name="Content Placeholder 2"/>
          <p:cNvSpPr>
            <a:spLocks noGrp="1"/>
          </p:cNvSpPr>
          <p:nvPr>
            <p:ph sz="quarter" idx="1"/>
          </p:nvPr>
        </p:nvSpPr>
        <p:spPr/>
        <p:txBody>
          <a:bodyPr/>
          <a:lstStyle/>
          <a:p>
            <a:r>
              <a:rPr lang="pl-PL" dirty="0"/>
              <a:t>A.	</a:t>
            </a:r>
            <a:r>
              <a:rPr lang="pl-PL" dirty="0" smtClean="0"/>
              <a:t>CO</a:t>
            </a:r>
            <a:r>
              <a:rPr lang="pl-PL" baseline="-25000" dirty="0" smtClean="0"/>
              <a:t>2</a:t>
            </a:r>
            <a:endParaRPr lang="en-US" baseline="-25000" dirty="0" smtClean="0"/>
          </a:p>
          <a:p>
            <a:endParaRPr lang="pl-PL" dirty="0"/>
          </a:p>
          <a:p>
            <a:r>
              <a:rPr lang="pl-PL" dirty="0"/>
              <a:t>B.	</a:t>
            </a:r>
            <a:r>
              <a:rPr lang="pl-PL" dirty="0" smtClean="0"/>
              <a:t>CC</a:t>
            </a:r>
            <a:r>
              <a:rPr lang="en-US" dirty="0" smtClean="0"/>
              <a:t>l</a:t>
            </a:r>
            <a:r>
              <a:rPr lang="en-US" baseline="-25000" dirty="0" smtClean="0"/>
              <a:t>4</a:t>
            </a:r>
          </a:p>
          <a:p>
            <a:endParaRPr lang="pl-PL" dirty="0"/>
          </a:p>
          <a:p>
            <a:r>
              <a:rPr lang="pl-PL" dirty="0"/>
              <a:t>C.	CO</a:t>
            </a:r>
          </a:p>
          <a:p>
            <a:endParaRPr lang="pl-PL" dirty="0"/>
          </a:p>
          <a:p>
            <a:r>
              <a:rPr lang="pl-PL" dirty="0"/>
              <a:t>D.	Cl</a:t>
            </a:r>
            <a:r>
              <a:rPr lang="pl-PL" baseline="-25000" dirty="0"/>
              <a:t>2</a:t>
            </a:r>
            <a:endParaRPr lang="en-US" baseline="-25000" dirty="0"/>
          </a:p>
          <a:p>
            <a:endParaRPr lang="en-US" dirty="0"/>
          </a:p>
        </p:txBody>
      </p:sp>
    </p:spTree>
    <p:extLst>
      <p:ext uri="{BB962C8B-B14F-4D97-AF65-F5344CB8AC3E}">
        <p14:creationId xmlns:p14="http://schemas.microsoft.com/office/powerpoint/2010/main" val="3495548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3">
                                            <p:txEl>
                                              <p:pRg st="6" end="6"/>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a:t>
            </a:r>
            <a:r>
              <a:rPr lang="en-US" dirty="0"/>
              <a:t>What defines a mixture</a:t>
            </a:r>
            <a:r>
              <a:rPr lang="en-US" dirty="0" smtClean="0"/>
              <a:t>?</a:t>
            </a:r>
            <a:endParaRPr lang="en-US" dirty="0"/>
          </a:p>
        </p:txBody>
      </p:sp>
      <p:sp>
        <p:nvSpPr>
          <p:cNvPr id="3" name="Content Placeholder 2"/>
          <p:cNvSpPr>
            <a:spLocks noGrp="1"/>
          </p:cNvSpPr>
          <p:nvPr>
            <p:ph sz="quarter" idx="1"/>
          </p:nvPr>
        </p:nvSpPr>
        <p:spPr/>
        <p:txBody>
          <a:bodyPr>
            <a:normAutofit/>
          </a:bodyPr>
          <a:lstStyle/>
          <a:p>
            <a:r>
              <a:rPr lang="en-US" dirty="0" smtClean="0"/>
              <a:t>  A. </a:t>
            </a:r>
            <a:r>
              <a:rPr lang="en-US" dirty="0"/>
              <a:t>created through a chemical reaction</a:t>
            </a:r>
          </a:p>
          <a:p>
            <a:pPr marL="0" indent="0">
              <a:buNone/>
            </a:pPr>
            <a:endParaRPr lang="en-US" dirty="0"/>
          </a:p>
          <a:p>
            <a:r>
              <a:rPr lang="en-US" dirty="0"/>
              <a:t>  B. described by a chemical </a:t>
            </a:r>
            <a:r>
              <a:rPr lang="en-US" dirty="0" smtClean="0"/>
              <a:t>formula</a:t>
            </a:r>
          </a:p>
          <a:p>
            <a:pPr marL="0" indent="0">
              <a:buNone/>
            </a:pPr>
            <a:r>
              <a:rPr lang="en-US" dirty="0" smtClean="0"/>
              <a:t> </a:t>
            </a:r>
            <a:endParaRPr lang="en-US" dirty="0"/>
          </a:p>
          <a:p>
            <a:r>
              <a:rPr lang="en-US" dirty="0"/>
              <a:t>  C. cannot be broken down into simpler substances</a:t>
            </a:r>
          </a:p>
          <a:p>
            <a:pPr marL="0" indent="0">
              <a:buNone/>
            </a:pPr>
            <a:endParaRPr lang="en-US" dirty="0"/>
          </a:p>
          <a:p>
            <a:r>
              <a:rPr lang="en-US" dirty="0"/>
              <a:t>  D. can be broken down into its basic substances through physical </a:t>
            </a:r>
            <a:r>
              <a:rPr lang="en-US" dirty="0" smtClean="0"/>
              <a:t>means</a:t>
            </a:r>
            <a:endParaRPr lang="en-US" dirty="0"/>
          </a:p>
          <a:p>
            <a:endParaRPr lang="en-US" dirty="0"/>
          </a:p>
        </p:txBody>
      </p:sp>
    </p:spTree>
    <p:extLst>
      <p:ext uri="{BB962C8B-B14F-4D97-AF65-F5344CB8AC3E}">
        <p14:creationId xmlns:p14="http://schemas.microsoft.com/office/powerpoint/2010/main" val="1243906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mph" presetSubtype="0" nodeType="clickEffect">
                                  <p:stCondLst>
                                    <p:cond delay="0"/>
                                  </p:stCondLst>
                                  <p:iterate type="lt">
                                    <p:tmAbs val="25"/>
                                  </p:iterate>
                                  <p:childTnLst>
                                    <p:set>
                                      <p:cBhvr override="childStyle">
                                        <p:cTn id="6" dur="indefinite"/>
                                        <p:tgtEl>
                                          <p:spTgt spid="3">
                                            <p:txEl>
                                              <p:pRg st="6" end="6"/>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40. Calculate the speed of a runner that travels 75 m in 3 s.</a:t>
            </a:r>
            <a:br>
              <a:rPr lang="en-US" dirty="0" smtClean="0"/>
            </a:br>
            <a:r>
              <a:rPr lang="en-US" dirty="0" smtClean="0"/>
              <a:t>Remember: Speed = D/t</a:t>
            </a:r>
            <a:endParaRPr lang="en-US" dirty="0"/>
          </a:p>
        </p:txBody>
      </p:sp>
      <p:sp>
        <p:nvSpPr>
          <p:cNvPr id="3" name="Content Placeholder 2"/>
          <p:cNvSpPr>
            <a:spLocks noGrp="1"/>
          </p:cNvSpPr>
          <p:nvPr>
            <p:ph sz="quarter" idx="1"/>
          </p:nvPr>
        </p:nvSpPr>
        <p:spPr/>
        <p:txBody>
          <a:bodyPr/>
          <a:lstStyle/>
          <a:p>
            <a:endParaRPr lang="en-US" dirty="0" smtClean="0"/>
          </a:p>
          <a:p>
            <a:r>
              <a:rPr lang="en-US" dirty="0" smtClean="0"/>
              <a:t>A. 78 m/s</a:t>
            </a:r>
          </a:p>
          <a:p>
            <a:endParaRPr lang="en-US" dirty="0"/>
          </a:p>
          <a:p>
            <a:r>
              <a:rPr lang="en-US" dirty="0"/>
              <a:t>B</a:t>
            </a:r>
            <a:r>
              <a:rPr lang="en-US" dirty="0" smtClean="0"/>
              <a:t>. 225 m/s</a:t>
            </a:r>
          </a:p>
          <a:p>
            <a:endParaRPr lang="en-US" dirty="0"/>
          </a:p>
          <a:p>
            <a:r>
              <a:rPr lang="en-US" dirty="0" smtClean="0"/>
              <a:t>C. 50 m/s</a:t>
            </a:r>
          </a:p>
          <a:p>
            <a:endParaRPr lang="en-US" dirty="0"/>
          </a:p>
          <a:p>
            <a:r>
              <a:rPr lang="en-US" dirty="0" smtClean="0"/>
              <a:t>D. 25 m/s</a:t>
            </a:r>
          </a:p>
          <a:p>
            <a:endParaRPr lang="en-US" dirty="0"/>
          </a:p>
          <a:p>
            <a:endParaRPr lang="en-US" dirty="0"/>
          </a:p>
        </p:txBody>
      </p:sp>
    </p:spTree>
    <p:extLst>
      <p:ext uri="{BB962C8B-B14F-4D97-AF65-F5344CB8AC3E}">
        <p14:creationId xmlns:p14="http://schemas.microsoft.com/office/powerpoint/2010/main" val="361228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3">
                                            <p:txEl>
                                              <p:pRg st="7" end="7"/>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41.</a:t>
            </a:r>
            <a:r>
              <a:rPr lang="en-US" dirty="0"/>
              <a:t>	Mass and distance between 2 objects affect</a:t>
            </a:r>
          </a:p>
        </p:txBody>
      </p:sp>
      <p:sp>
        <p:nvSpPr>
          <p:cNvPr id="3" name="Content Placeholder 2"/>
          <p:cNvSpPr>
            <a:spLocks noGrp="1"/>
          </p:cNvSpPr>
          <p:nvPr>
            <p:ph sz="quarter" idx="1"/>
          </p:nvPr>
        </p:nvSpPr>
        <p:spPr/>
        <p:txBody>
          <a:bodyPr/>
          <a:lstStyle/>
          <a:p>
            <a:r>
              <a:rPr lang="en-US" dirty="0"/>
              <a:t>A.	Friction between the objects</a:t>
            </a:r>
            <a:r>
              <a:rPr lang="en-US" dirty="0" smtClean="0"/>
              <a:t>.</a:t>
            </a:r>
          </a:p>
          <a:p>
            <a:endParaRPr lang="en-US" dirty="0"/>
          </a:p>
          <a:p>
            <a:r>
              <a:rPr lang="en-US" dirty="0"/>
              <a:t>B.	Magnetic attraction between the objects</a:t>
            </a:r>
            <a:r>
              <a:rPr lang="en-US" dirty="0" smtClean="0"/>
              <a:t>.</a:t>
            </a:r>
          </a:p>
          <a:p>
            <a:endParaRPr lang="en-US" dirty="0"/>
          </a:p>
          <a:p>
            <a:r>
              <a:rPr lang="en-US" dirty="0"/>
              <a:t>C.	Gravitational attraction between the objects</a:t>
            </a:r>
            <a:r>
              <a:rPr lang="en-US" dirty="0" smtClean="0"/>
              <a:t>.</a:t>
            </a:r>
          </a:p>
          <a:p>
            <a:endParaRPr lang="en-US" dirty="0"/>
          </a:p>
          <a:p>
            <a:r>
              <a:rPr lang="en-US" dirty="0"/>
              <a:t>D.	Electrical attraction between the objects</a:t>
            </a:r>
          </a:p>
          <a:p>
            <a:endParaRPr lang="en-US" dirty="0"/>
          </a:p>
        </p:txBody>
      </p:sp>
    </p:spTree>
    <p:extLst>
      <p:ext uri="{BB962C8B-B14F-4D97-AF65-F5344CB8AC3E}">
        <p14:creationId xmlns:p14="http://schemas.microsoft.com/office/powerpoint/2010/main" val="200363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mph" presetSubtype="0" nodeType="clickEffect">
                                  <p:stCondLst>
                                    <p:cond delay="0"/>
                                  </p:stCondLst>
                                  <p:iterate type="lt">
                                    <p:tmAbs val="25"/>
                                  </p:iterate>
                                  <p:childTnLst>
                                    <p:set>
                                      <p:cBhvr override="childStyle">
                                        <p:cTn id="6" dur="indefinite"/>
                                        <p:tgtEl>
                                          <p:spTgt spid="3">
                                            <p:txEl>
                                              <p:pRg st="4" end="4"/>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42. </a:t>
            </a:r>
            <a:r>
              <a:rPr lang="en-US" dirty="0"/>
              <a:t>Which of the following determine an object's velocity? </a:t>
            </a:r>
          </a:p>
        </p:txBody>
      </p:sp>
      <p:sp>
        <p:nvSpPr>
          <p:cNvPr id="3" name="Content Placeholder 2"/>
          <p:cNvSpPr>
            <a:spLocks noGrp="1"/>
          </p:cNvSpPr>
          <p:nvPr>
            <p:ph sz="quarter" idx="1"/>
          </p:nvPr>
        </p:nvSpPr>
        <p:spPr/>
        <p:txBody>
          <a:bodyPr/>
          <a:lstStyle/>
          <a:p>
            <a:endParaRPr lang="en-US" dirty="0" smtClean="0"/>
          </a:p>
          <a:p>
            <a:r>
              <a:rPr lang="en-US" dirty="0" smtClean="0"/>
              <a:t>  </a:t>
            </a:r>
            <a:r>
              <a:rPr lang="en-US" dirty="0"/>
              <a:t>A. speed and mass  </a:t>
            </a:r>
            <a:br>
              <a:rPr lang="en-US" dirty="0"/>
            </a:br>
            <a:endParaRPr lang="en-US" dirty="0" smtClean="0"/>
          </a:p>
          <a:p>
            <a:r>
              <a:rPr lang="en-US" dirty="0" smtClean="0"/>
              <a:t>  </a:t>
            </a:r>
            <a:r>
              <a:rPr lang="en-US" dirty="0"/>
              <a:t>B. speed and direction  </a:t>
            </a:r>
            <a:br>
              <a:rPr lang="en-US" dirty="0"/>
            </a:br>
            <a:endParaRPr lang="en-US" dirty="0" smtClean="0"/>
          </a:p>
          <a:p>
            <a:r>
              <a:rPr lang="en-US" dirty="0" smtClean="0"/>
              <a:t>  </a:t>
            </a:r>
            <a:r>
              <a:rPr lang="en-US" dirty="0"/>
              <a:t>C. speed, direction, and acceleration  </a:t>
            </a:r>
            <a:br>
              <a:rPr lang="en-US" dirty="0"/>
            </a:br>
            <a:endParaRPr lang="en-US" dirty="0" smtClean="0"/>
          </a:p>
          <a:p>
            <a:r>
              <a:rPr lang="en-US" dirty="0" smtClean="0"/>
              <a:t>  </a:t>
            </a:r>
            <a:r>
              <a:rPr lang="en-US" dirty="0"/>
              <a:t>D. direction and acceleration </a:t>
            </a:r>
          </a:p>
        </p:txBody>
      </p:sp>
    </p:spTree>
    <p:extLst>
      <p:ext uri="{BB962C8B-B14F-4D97-AF65-F5344CB8AC3E}">
        <p14:creationId xmlns:p14="http://schemas.microsoft.com/office/powerpoint/2010/main" val="3968231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3">
                                            <p:txEl>
                                              <p:pRg st="2" end="2"/>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43.</a:t>
            </a:r>
            <a:r>
              <a:rPr lang="en-US" dirty="0"/>
              <a:t>	A group of lights are connected in a parallel circuit.  One of the bulbs is removed.  The rest of the lights will</a:t>
            </a:r>
          </a:p>
        </p:txBody>
      </p:sp>
      <p:sp>
        <p:nvSpPr>
          <p:cNvPr id="3" name="Content Placeholder 2"/>
          <p:cNvSpPr>
            <a:spLocks noGrp="1"/>
          </p:cNvSpPr>
          <p:nvPr>
            <p:ph sz="quarter" idx="1"/>
          </p:nvPr>
        </p:nvSpPr>
        <p:spPr/>
        <p:txBody>
          <a:bodyPr/>
          <a:lstStyle/>
          <a:p>
            <a:r>
              <a:rPr lang="en-US" dirty="0"/>
              <a:t>A</a:t>
            </a:r>
            <a:r>
              <a:rPr lang="en-US" dirty="0" smtClean="0"/>
              <a:t>.    Start blinking</a:t>
            </a:r>
          </a:p>
          <a:p>
            <a:endParaRPr lang="en-US" dirty="0"/>
          </a:p>
          <a:p>
            <a:r>
              <a:rPr lang="en-US" dirty="0"/>
              <a:t>B.	Get </a:t>
            </a:r>
            <a:r>
              <a:rPr lang="en-US" dirty="0" smtClean="0"/>
              <a:t>dimmer</a:t>
            </a:r>
          </a:p>
          <a:p>
            <a:endParaRPr lang="en-US" dirty="0"/>
          </a:p>
          <a:p>
            <a:r>
              <a:rPr lang="en-US" dirty="0"/>
              <a:t>C.	Go </a:t>
            </a:r>
            <a:r>
              <a:rPr lang="en-US" dirty="0" smtClean="0"/>
              <a:t>out</a:t>
            </a:r>
          </a:p>
          <a:p>
            <a:endParaRPr lang="en-US" dirty="0"/>
          </a:p>
          <a:p>
            <a:r>
              <a:rPr lang="en-US" dirty="0"/>
              <a:t>D.	Stay lit</a:t>
            </a:r>
          </a:p>
          <a:p>
            <a:endParaRPr lang="en-US" dirty="0"/>
          </a:p>
        </p:txBody>
      </p:sp>
    </p:spTree>
    <p:extLst>
      <p:ext uri="{BB962C8B-B14F-4D97-AF65-F5344CB8AC3E}">
        <p14:creationId xmlns:p14="http://schemas.microsoft.com/office/powerpoint/2010/main" val="3360045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3">
                                            <p:txEl>
                                              <p:pRg st="6" end="6"/>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2544762"/>
          </a:xfrm>
        </p:spPr>
        <p:txBody>
          <a:bodyPr>
            <a:normAutofit/>
          </a:bodyPr>
          <a:lstStyle/>
          <a:p>
            <a:r>
              <a:rPr lang="en-US" dirty="0" smtClean="0"/>
              <a:t>44. </a:t>
            </a:r>
            <a:r>
              <a:rPr lang="en-US" dirty="0"/>
              <a:t>Jennifer stands on one side of a filing cabinet and pushes with a force of 60 N. If Nathan wants to help Jennifer demonstrate balanced forces, what does he need to do? </a:t>
            </a:r>
          </a:p>
        </p:txBody>
      </p:sp>
      <p:sp>
        <p:nvSpPr>
          <p:cNvPr id="3" name="Content Placeholder 2"/>
          <p:cNvSpPr>
            <a:spLocks noGrp="1"/>
          </p:cNvSpPr>
          <p:nvPr>
            <p:ph sz="quarter" idx="1"/>
          </p:nvPr>
        </p:nvSpPr>
        <p:spPr>
          <a:xfrm>
            <a:off x="457200" y="2819400"/>
            <a:ext cx="7467600" cy="3654552"/>
          </a:xfrm>
        </p:spPr>
        <p:txBody>
          <a:bodyPr>
            <a:normAutofit fontScale="92500" lnSpcReduction="10000"/>
          </a:bodyPr>
          <a:lstStyle/>
          <a:p>
            <a:r>
              <a:rPr lang="en-US" dirty="0" smtClean="0"/>
              <a:t>  </a:t>
            </a:r>
            <a:r>
              <a:rPr lang="en-US" dirty="0"/>
              <a:t>A. cause the cabinet to move</a:t>
            </a:r>
            <a:br>
              <a:rPr lang="en-US" dirty="0"/>
            </a:br>
            <a:endParaRPr lang="en-US" dirty="0" smtClean="0"/>
          </a:p>
          <a:p>
            <a:r>
              <a:rPr lang="en-US" dirty="0" smtClean="0"/>
              <a:t>  </a:t>
            </a:r>
            <a:r>
              <a:rPr lang="en-US" dirty="0"/>
              <a:t>B. stand on the opposite side of the cabinet and push with a force of 60 N toward Jennifer</a:t>
            </a:r>
            <a:br>
              <a:rPr lang="en-US" dirty="0"/>
            </a:br>
            <a:endParaRPr lang="en-US" dirty="0" smtClean="0"/>
          </a:p>
          <a:p>
            <a:r>
              <a:rPr lang="en-US" dirty="0" smtClean="0"/>
              <a:t>  </a:t>
            </a:r>
            <a:r>
              <a:rPr lang="en-US" dirty="0"/>
              <a:t>C. stand on the opposite side of the cabinet and push with a force of 120 N toward Jennifer</a:t>
            </a:r>
            <a:br>
              <a:rPr lang="en-US" dirty="0"/>
            </a:br>
            <a:endParaRPr lang="en-US" dirty="0" smtClean="0"/>
          </a:p>
          <a:p>
            <a:r>
              <a:rPr lang="en-US" dirty="0" smtClean="0"/>
              <a:t>  </a:t>
            </a:r>
            <a:r>
              <a:rPr lang="en-US" dirty="0"/>
              <a:t>D. stand on the same side of the cabinet and push with a force of 60 N in the same direction as Jennifer</a:t>
            </a:r>
          </a:p>
        </p:txBody>
      </p:sp>
    </p:spTree>
    <p:extLst>
      <p:ext uri="{BB962C8B-B14F-4D97-AF65-F5344CB8AC3E}">
        <p14:creationId xmlns:p14="http://schemas.microsoft.com/office/powerpoint/2010/main" val="2657403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3">
                                            <p:txEl>
                                              <p:pRg st="1" end="1"/>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45.</a:t>
            </a:r>
            <a:r>
              <a:rPr lang="en-US" dirty="0"/>
              <a:t>	The transfer of heat by collision between at atoms is</a:t>
            </a:r>
          </a:p>
        </p:txBody>
      </p:sp>
      <p:sp>
        <p:nvSpPr>
          <p:cNvPr id="3" name="Content Placeholder 2"/>
          <p:cNvSpPr>
            <a:spLocks noGrp="1"/>
          </p:cNvSpPr>
          <p:nvPr>
            <p:ph sz="quarter" idx="1"/>
          </p:nvPr>
        </p:nvSpPr>
        <p:spPr/>
        <p:txBody>
          <a:bodyPr/>
          <a:lstStyle/>
          <a:p>
            <a:r>
              <a:rPr lang="en-US" dirty="0"/>
              <a:t>A.	Conduction</a:t>
            </a:r>
            <a:r>
              <a:rPr lang="en-US" dirty="0" smtClean="0"/>
              <a:t>.</a:t>
            </a:r>
          </a:p>
          <a:p>
            <a:endParaRPr lang="en-US" dirty="0"/>
          </a:p>
          <a:p>
            <a:r>
              <a:rPr lang="en-US" dirty="0"/>
              <a:t>B.	</a:t>
            </a:r>
            <a:r>
              <a:rPr lang="en-US" dirty="0" smtClean="0"/>
              <a:t>Convection</a:t>
            </a:r>
          </a:p>
          <a:p>
            <a:endParaRPr lang="en-US" dirty="0"/>
          </a:p>
          <a:p>
            <a:r>
              <a:rPr lang="en-US" dirty="0"/>
              <a:t>C.	Radiation</a:t>
            </a:r>
            <a:r>
              <a:rPr lang="en-US" dirty="0" smtClean="0"/>
              <a:t>.</a:t>
            </a:r>
          </a:p>
          <a:p>
            <a:endParaRPr lang="en-US" dirty="0"/>
          </a:p>
          <a:p>
            <a:r>
              <a:rPr lang="en-US" dirty="0"/>
              <a:t>D.	Thermal energy</a:t>
            </a:r>
          </a:p>
          <a:p>
            <a:endParaRPr lang="en-US" dirty="0"/>
          </a:p>
        </p:txBody>
      </p:sp>
    </p:spTree>
    <p:extLst>
      <p:ext uri="{BB962C8B-B14F-4D97-AF65-F5344CB8AC3E}">
        <p14:creationId xmlns:p14="http://schemas.microsoft.com/office/powerpoint/2010/main" val="671124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3">
                                            <p:txEl>
                                              <p:pRg st="0" end="0"/>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2697162"/>
          </a:xfrm>
        </p:spPr>
        <p:txBody>
          <a:bodyPr>
            <a:normAutofit/>
          </a:bodyPr>
          <a:lstStyle/>
          <a:p>
            <a:r>
              <a:rPr lang="en-US" sz="2400" dirty="0" smtClean="0"/>
              <a:t>46. </a:t>
            </a:r>
            <a:r>
              <a:rPr lang="en-US" sz="2400" dirty="0"/>
              <a:t>Newton's first law states that an object in motion will stay in motion unless acted upon by an unbalanced force.</a:t>
            </a:r>
            <a:br>
              <a:rPr lang="en-US" sz="2400" dirty="0"/>
            </a:br>
            <a:r>
              <a:rPr lang="en-US" sz="2400" dirty="0"/>
              <a:t/>
            </a:r>
            <a:br>
              <a:rPr lang="en-US" sz="2400" dirty="0"/>
            </a:br>
            <a:r>
              <a:rPr lang="en-US" sz="2400" dirty="0"/>
              <a:t>If you roll a ball across the floor, you put the ball in motion, but after time, the ball stops. Does this violate Newton's first law? </a:t>
            </a:r>
          </a:p>
        </p:txBody>
      </p:sp>
      <p:sp>
        <p:nvSpPr>
          <p:cNvPr id="3" name="Content Placeholder 2"/>
          <p:cNvSpPr>
            <a:spLocks noGrp="1"/>
          </p:cNvSpPr>
          <p:nvPr>
            <p:ph sz="quarter" idx="1"/>
          </p:nvPr>
        </p:nvSpPr>
        <p:spPr>
          <a:xfrm>
            <a:off x="457200" y="2971800"/>
            <a:ext cx="7467600" cy="3502152"/>
          </a:xfrm>
        </p:spPr>
        <p:txBody>
          <a:bodyPr>
            <a:normAutofit/>
          </a:bodyPr>
          <a:lstStyle/>
          <a:p>
            <a:r>
              <a:rPr lang="en-US" dirty="0" smtClean="0"/>
              <a:t>  </a:t>
            </a:r>
            <a:r>
              <a:rPr lang="en-US" dirty="0"/>
              <a:t>A. No, because the ball is acted upon by the unbalanced force of friction</a:t>
            </a:r>
            <a:r>
              <a:rPr lang="en-US" dirty="0" smtClean="0"/>
              <a:t>.</a:t>
            </a:r>
          </a:p>
          <a:p>
            <a:r>
              <a:rPr lang="en-US" dirty="0" smtClean="0"/>
              <a:t>  </a:t>
            </a:r>
            <a:r>
              <a:rPr lang="en-US" dirty="0"/>
              <a:t>B. Yes, because the unbalanced force of friction should have kept the ball moving</a:t>
            </a:r>
            <a:r>
              <a:rPr lang="en-US" dirty="0" smtClean="0"/>
              <a:t>.</a:t>
            </a:r>
          </a:p>
          <a:p>
            <a:r>
              <a:rPr lang="en-US" dirty="0" smtClean="0"/>
              <a:t>  </a:t>
            </a:r>
            <a:r>
              <a:rPr lang="en-US" dirty="0"/>
              <a:t>C. Yes, because the ball should have continued rolling forever</a:t>
            </a:r>
            <a:r>
              <a:rPr lang="en-US" dirty="0" smtClean="0"/>
              <a:t>.</a:t>
            </a:r>
          </a:p>
          <a:p>
            <a:r>
              <a:rPr lang="en-US" dirty="0" smtClean="0"/>
              <a:t>  </a:t>
            </a:r>
            <a:r>
              <a:rPr lang="en-US" dirty="0"/>
              <a:t>D. No, because Newton's laws are really only theories.</a:t>
            </a:r>
          </a:p>
        </p:txBody>
      </p:sp>
    </p:spTree>
    <p:extLst>
      <p:ext uri="{BB962C8B-B14F-4D97-AF65-F5344CB8AC3E}">
        <p14:creationId xmlns:p14="http://schemas.microsoft.com/office/powerpoint/2010/main" val="1568097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mph" presetSubtype="0" fill="hold" nodeType="clickEffect">
                                  <p:stCondLst>
                                    <p:cond delay="0"/>
                                  </p:stCondLst>
                                  <p:childTnLst>
                                    <p:animClr clrSpc="hsl" dir="cw">
                                      <p:cBhvr override="childStyle">
                                        <p:cTn id="6" dur="500" fill="hold"/>
                                        <p:tgtEl>
                                          <p:spTgt spid="3">
                                            <p:txEl>
                                              <p:pRg st="0" end="0"/>
                                            </p:txEl>
                                          </p:spTgt>
                                        </p:tgtEl>
                                        <p:attrNameLst>
                                          <p:attrName>style.color</p:attrName>
                                        </p:attrNameLst>
                                      </p:cBhvr>
                                      <p:by>
                                        <p:hsl h="0" s="-12549" l="-25098"/>
                                      </p:by>
                                    </p:animClr>
                                    <p:animClr clrSpc="hsl" dir="cw">
                                      <p:cBhvr>
                                        <p:cTn id="7" dur="500" fill="hold"/>
                                        <p:tgtEl>
                                          <p:spTgt spid="3">
                                            <p:txEl>
                                              <p:pRg st="0" end="0"/>
                                            </p:txEl>
                                          </p:spTgt>
                                        </p:tgtEl>
                                        <p:attrNameLst>
                                          <p:attrName>fillcolor</p:attrName>
                                        </p:attrNameLst>
                                      </p:cBhvr>
                                      <p:by>
                                        <p:hsl h="0" s="-12549" l="-25098"/>
                                      </p:by>
                                    </p:animClr>
                                    <p:animClr clrSpc="hsl" dir="cw">
                                      <p:cBhvr>
                                        <p:cTn id="8" dur="500" fill="hold"/>
                                        <p:tgtEl>
                                          <p:spTgt spid="3">
                                            <p:txEl>
                                              <p:pRg st="0" end="0"/>
                                            </p:txEl>
                                          </p:spTgt>
                                        </p:tgtEl>
                                        <p:attrNameLst>
                                          <p:attrName>stroke.color</p:attrName>
                                        </p:attrNameLst>
                                      </p:cBhvr>
                                      <p:by>
                                        <p:hsl h="0" s="-12549" l="-25098"/>
                                      </p:by>
                                    </p:animClr>
                                    <p:set>
                                      <p:cBhvr>
                                        <p:cTn id="9" dur="500" fill="hold"/>
                                        <p:tgtEl>
                                          <p:spTgt spid="3">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47.</a:t>
            </a:r>
            <a:r>
              <a:rPr lang="en-US" dirty="0"/>
              <a:t>	What happens to a sound when it travels from air to water?</a:t>
            </a:r>
          </a:p>
        </p:txBody>
      </p:sp>
      <p:sp>
        <p:nvSpPr>
          <p:cNvPr id="3" name="Content Placeholder 2"/>
          <p:cNvSpPr>
            <a:spLocks noGrp="1"/>
          </p:cNvSpPr>
          <p:nvPr>
            <p:ph sz="quarter" idx="1"/>
          </p:nvPr>
        </p:nvSpPr>
        <p:spPr/>
        <p:txBody>
          <a:bodyPr/>
          <a:lstStyle/>
          <a:p>
            <a:r>
              <a:rPr lang="en-US" dirty="0"/>
              <a:t>A.	Its loudness increases</a:t>
            </a:r>
            <a:r>
              <a:rPr lang="en-US" dirty="0" smtClean="0"/>
              <a:t>.</a:t>
            </a:r>
          </a:p>
          <a:p>
            <a:endParaRPr lang="en-US" dirty="0"/>
          </a:p>
          <a:p>
            <a:r>
              <a:rPr lang="en-US" dirty="0"/>
              <a:t>B.	Its loudness decreases</a:t>
            </a:r>
            <a:r>
              <a:rPr lang="en-US" dirty="0" smtClean="0"/>
              <a:t>.</a:t>
            </a:r>
          </a:p>
          <a:p>
            <a:endParaRPr lang="en-US" dirty="0"/>
          </a:p>
          <a:p>
            <a:r>
              <a:rPr lang="en-US" dirty="0"/>
              <a:t>C.	Its speed increases</a:t>
            </a:r>
            <a:r>
              <a:rPr lang="en-US" dirty="0" smtClean="0"/>
              <a:t>.</a:t>
            </a:r>
          </a:p>
          <a:p>
            <a:endParaRPr lang="en-US" dirty="0"/>
          </a:p>
          <a:p>
            <a:r>
              <a:rPr lang="en-US" dirty="0"/>
              <a:t>D.	Its speed decreases.</a:t>
            </a:r>
          </a:p>
          <a:p>
            <a:endParaRPr lang="en-US" dirty="0"/>
          </a:p>
        </p:txBody>
      </p:sp>
    </p:spTree>
    <p:extLst>
      <p:ext uri="{BB962C8B-B14F-4D97-AF65-F5344CB8AC3E}">
        <p14:creationId xmlns:p14="http://schemas.microsoft.com/office/powerpoint/2010/main" val="1088263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mph" presetSubtype="0" fill="hold" nodeType="clickEffect">
                                  <p:stCondLst>
                                    <p:cond delay="0"/>
                                  </p:stCondLst>
                                  <p:childTnLst>
                                    <p:animClr clrSpc="rgb" dir="cw">
                                      <p:cBhvr override="childStyle">
                                        <p:cTn id="6" dur="500" fill="hold"/>
                                        <p:tgtEl>
                                          <p:spTgt spid="3">
                                            <p:txEl>
                                              <p:pRg st="4" end="4"/>
                                            </p:txEl>
                                          </p:spTgt>
                                        </p:tgtEl>
                                        <p:attrNameLst>
                                          <p:attrName>style.color</p:attrName>
                                        </p:attrNameLst>
                                      </p:cBhvr>
                                      <p:to>
                                        <a:srgbClr val="FF0000"/>
                                      </p:to>
                                    </p:animClr>
                                    <p:animClr clrSpc="rgb" dir="cw">
                                      <p:cBhvr>
                                        <p:cTn id="7" dur="500" fill="hold"/>
                                        <p:tgtEl>
                                          <p:spTgt spid="3">
                                            <p:txEl>
                                              <p:pRg st="4" end="4"/>
                                            </p:txEl>
                                          </p:spTgt>
                                        </p:tgtEl>
                                        <p:attrNameLst>
                                          <p:attrName>fillcolor</p:attrName>
                                        </p:attrNameLst>
                                      </p:cBhvr>
                                      <p:to>
                                        <a:srgbClr val="FF0000"/>
                                      </p:to>
                                    </p:animClr>
                                    <p:set>
                                      <p:cBhvr>
                                        <p:cTn id="8" dur="500" fill="hold"/>
                                        <p:tgtEl>
                                          <p:spTgt spid="3">
                                            <p:txEl>
                                              <p:pRg st="4" end="4"/>
                                            </p:txEl>
                                          </p:spTgt>
                                        </p:tgtEl>
                                        <p:attrNameLst>
                                          <p:attrName>fill.type</p:attrName>
                                        </p:attrNameLst>
                                      </p:cBhvr>
                                      <p:to>
                                        <p:strVal val="solid"/>
                                      </p:to>
                                    </p:set>
                                    <p:set>
                                      <p:cBhvr>
                                        <p:cTn id="9" dur="500" fill="hold"/>
                                        <p:tgtEl>
                                          <p:spTgt spid="3">
                                            <p:txEl>
                                              <p:pRg st="4" end="4"/>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3459162"/>
          </a:xfrm>
        </p:spPr>
        <p:txBody>
          <a:bodyPr>
            <a:normAutofit/>
          </a:bodyPr>
          <a:lstStyle/>
          <a:p>
            <a:r>
              <a:rPr lang="en-US" sz="2400" dirty="0" smtClean="0"/>
              <a:t>48. </a:t>
            </a:r>
            <a:r>
              <a:rPr lang="en-US" sz="2400" dirty="0"/>
              <a:t>Last-minute Louis frantically tried to finish his homework while his mom drove him to school. He placed his book on his lap and was reaching for a pencil when his mom suddenly slammed on the brakes. Although Louis stayed buckled in his seat, his book flew forward and crashed into the front windshield. Which of the following was most responsible for the book flying forward? </a:t>
            </a:r>
          </a:p>
        </p:txBody>
      </p:sp>
      <p:sp>
        <p:nvSpPr>
          <p:cNvPr id="3" name="Content Placeholder 2"/>
          <p:cNvSpPr>
            <a:spLocks noGrp="1"/>
          </p:cNvSpPr>
          <p:nvPr>
            <p:ph sz="quarter" idx="1"/>
          </p:nvPr>
        </p:nvSpPr>
        <p:spPr>
          <a:xfrm>
            <a:off x="457200" y="3733800"/>
            <a:ext cx="7467600" cy="2740152"/>
          </a:xfrm>
        </p:spPr>
        <p:txBody>
          <a:bodyPr>
            <a:normAutofit lnSpcReduction="10000"/>
          </a:bodyPr>
          <a:lstStyle/>
          <a:p>
            <a:r>
              <a:rPr lang="en-US" dirty="0" smtClean="0"/>
              <a:t>  </a:t>
            </a:r>
            <a:r>
              <a:rPr lang="en-US" dirty="0"/>
              <a:t>A. inertia  </a:t>
            </a:r>
            <a:br>
              <a:rPr lang="en-US" dirty="0"/>
            </a:br>
            <a:endParaRPr lang="en-US" dirty="0" smtClean="0"/>
          </a:p>
          <a:p>
            <a:r>
              <a:rPr lang="en-US" dirty="0" smtClean="0"/>
              <a:t>  </a:t>
            </a:r>
            <a:r>
              <a:rPr lang="en-US" dirty="0"/>
              <a:t>B. gravity  </a:t>
            </a:r>
            <a:br>
              <a:rPr lang="en-US" dirty="0"/>
            </a:br>
            <a:endParaRPr lang="en-US" dirty="0" smtClean="0"/>
          </a:p>
          <a:p>
            <a:r>
              <a:rPr lang="en-US" dirty="0" smtClean="0"/>
              <a:t>  </a:t>
            </a:r>
            <a:r>
              <a:rPr lang="en-US" dirty="0"/>
              <a:t>C. friction  </a:t>
            </a:r>
            <a:br>
              <a:rPr lang="en-US" dirty="0"/>
            </a:br>
            <a:endParaRPr lang="en-US" dirty="0" smtClean="0"/>
          </a:p>
          <a:p>
            <a:r>
              <a:rPr lang="en-US" dirty="0" smtClean="0"/>
              <a:t>  </a:t>
            </a:r>
            <a:r>
              <a:rPr lang="en-US" dirty="0"/>
              <a:t>D. displacement </a:t>
            </a:r>
          </a:p>
        </p:txBody>
      </p:sp>
    </p:spTree>
    <p:extLst>
      <p:ext uri="{BB962C8B-B14F-4D97-AF65-F5344CB8AC3E}">
        <p14:creationId xmlns:p14="http://schemas.microsoft.com/office/powerpoint/2010/main" val="2843238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mph" presetSubtype="0" fill="hold" nodeType="clickEffect">
                                  <p:stCondLst>
                                    <p:cond delay="0"/>
                                  </p:stCondLst>
                                  <p:childTnLst>
                                    <p:animClr clrSpc="rgb" dir="cw">
                                      <p:cBhvr override="childStyle">
                                        <p:cTn id="6" dur="500" fill="hold"/>
                                        <p:tgtEl>
                                          <p:spTgt spid="3">
                                            <p:txEl>
                                              <p:pRg st="0" end="0"/>
                                            </p:txEl>
                                          </p:spTgt>
                                        </p:tgtEl>
                                        <p:attrNameLst>
                                          <p:attrName>style.color</p:attrName>
                                        </p:attrNameLst>
                                      </p:cBhvr>
                                      <p:to>
                                        <a:srgbClr val="FF0000"/>
                                      </p:to>
                                    </p:animClr>
                                    <p:animClr clrSpc="rgb" dir="cw">
                                      <p:cBhvr>
                                        <p:cTn id="7" dur="500" fill="hold"/>
                                        <p:tgtEl>
                                          <p:spTgt spid="3">
                                            <p:txEl>
                                              <p:pRg st="0" end="0"/>
                                            </p:txEl>
                                          </p:spTgt>
                                        </p:tgtEl>
                                        <p:attrNameLst>
                                          <p:attrName>fillcolor</p:attrName>
                                        </p:attrNameLst>
                                      </p:cBhvr>
                                      <p:to>
                                        <a:srgbClr val="FF0000"/>
                                      </p:to>
                                    </p:animClr>
                                    <p:set>
                                      <p:cBhvr>
                                        <p:cTn id="8" dur="500" fill="hold"/>
                                        <p:tgtEl>
                                          <p:spTgt spid="3">
                                            <p:txEl>
                                              <p:pRg st="0" end="0"/>
                                            </p:txEl>
                                          </p:spTgt>
                                        </p:tgtEl>
                                        <p:attrNameLst>
                                          <p:attrName>fill.type</p:attrName>
                                        </p:attrNameLst>
                                      </p:cBhvr>
                                      <p:to>
                                        <p:strVal val="solid"/>
                                      </p:to>
                                    </p:set>
                                    <p:set>
                                      <p:cBhvr>
                                        <p:cTn id="9" dur="500" fill="hold"/>
                                        <p:tgtEl>
                                          <p:spTgt spid="3">
                                            <p:txEl>
                                              <p:pRg st="0" end="0"/>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49.</a:t>
            </a:r>
            <a:r>
              <a:rPr lang="en-US" dirty="0"/>
              <a:t>	Which of these statements about elements in the same column of the periodic table is true?</a:t>
            </a:r>
          </a:p>
        </p:txBody>
      </p:sp>
      <p:sp>
        <p:nvSpPr>
          <p:cNvPr id="3" name="Content Placeholder 2"/>
          <p:cNvSpPr>
            <a:spLocks noGrp="1"/>
          </p:cNvSpPr>
          <p:nvPr>
            <p:ph sz="quarter" idx="1"/>
          </p:nvPr>
        </p:nvSpPr>
        <p:spPr/>
        <p:txBody>
          <a:bodyPr/>
          <a:lstStyle/>
          <a:p>
            <a:r>
              <a:rPr lang="en-US" dirty="0"/>
              <a:t>A.	Elements in the same column have the same number of energy levels.</a:t>
            </a:r>
          </a:p>
          <a:p>
            <a:r>
              <a:rPr lang="en-US" dirty="0"/>
              <a:t>B.	Elements in the same column have similar properties.</a:t>
            </a:r>
          </a:p>
          <a:p>
            <a:r>
              <a:rPr lang="en-US" dirty="0"/>
              <a:t>C.	Elements in the same column have the same number of electrons.</a:t>
            </a:r>
          </a:p>
          <a:p>
            <a:r>
              <a:rPr lang="en-US" dirty="0"/>
              <a:t>D.	Elements in the same column are equally reactive</a:t>
            </a:r>
          </a:p>
          <a:p>
            <a:endParaRPr lang="en-US" dirty="0"/>
          </a:p>
        </p:txBody>
      </p:sp>
    </p:spTree>
    <p:extLst>
      <p:ext uri="{BB962C8B-B14F-4D97-AF65-F5344CB8AC3E}">
        <p14:creationId xmlns:p14="http://schemas.microsoft.com/office/powerpoint/2010/main" val="2913557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3">
                                            <p:txEl>
                                              <p:pRg st="1" end="1"/>
                                            </p:txEl>
                                          </p:spTgt>
                                        </p:tgtEl>
                                        <p:attrNameLst>
                                          <p:attrName>ppt_x</p:attrName>
                                          <p:attrName>ppt_y</p:attrName>
                                        </p:attrNameLst>
                                      </p:cBhvr>
                                    </p:animMotion>
                                    <p:animRot by="1500000">
                                      <p:cBhvr>
                                        <p:cTn id="7" dur="125" fill="hold">
                                          <p:stCondLst>
                                            <p:cond delay="0"/>
                                          </p:stCondLst>
                                        </p:cTn>
                                        <p:tgtEl>
                                          <p:spTgt spid="3">
                                            <p:txEl>
                                              <p:pRg st="1" end="1"/>
                                            </p:txEl>
                                          </p:spTgt>
                                        </p:tgtEl>
                                        <p:attrNameLst>
                                          <p:attrName>r</p:attrName>
                                        </p:attrNameLst>
                                      </p:cBhvr>
                                    </p:animRot>
                                    <p:animRot by="-1500000">
                                      <p:cBhvr>
                                        <p:cTn id="8" dur="125" fill="hold">
                                          <p:stCondLst>
                                            <p:cond delay="125"/>
                                          </p:stCondLst>
                                        </p:cTn>
                                        <p:tgtEl>
                                          <p:spTgt spid="3">
                                            <p:txEl>
                                              <p:pRg st="1" end="1"/>
                                            </p:txEl>
                                          </p:spTgt>
                                        </p:tgtEl>
                                        <p:attrNameLst>
                                          <p:attrName>r</p:attrName>
                                        </p:attrNameLst>
                                      </p:cBhvr>
                                    </p:animRot>
                                    <p:animRot by="-1500000">
                                      <p:cBhvr>
                                        <p:cTn id="9" dur="125" fill="hold">
                                          <p:stCondLst>
                                            <p:cond delay="250"/>
                                          </p:stCondLst>
                                        </p:cTn>
                                        <p:tgtEl>
                                          <p:spTgt spid="3">
                                            <p:txEl>
                                              <p:pRg st="1" end="1"/>
                                            </p:txEl>
                                          </p:spTgt>
                                        </p:tgtEl>
                                        <p:attrNameLst>
                                          <p:attrName>r</p:attrName>
                                        </p:attrNameLst>
                                      </p:cBhvr>
                                    </p:animRot>
                                    <p:animRot by="1500000">
                                      <p:cBhvr>
                                        <p:cTn id="10" dur="125" fill="hold">
                                          <p:stCondLst>
                                            <p:cond delay="375"/>
                                          </p:stCondLst>
                                        </p:cTn>
                                        <p:tgtEl>
                                          <p:spTgt spid="3">
                                            <p:txEl>
                                              <p:pRg st="1" end="1"/>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4</a:t>
            </a:r>
            <a:r>
              <a:rPr lang="en-US" dirty="0" smtClean="0"/>
              <a:t>. The process that enables you to hear the sound of a drum around the corner is</a:t>
            </a:r>
            <a:endParaRPr lang="en-US" dirty="0"/>
          </a:p>
        </p:txBody>
      </p:sp>
      <p:sp>
        <p:nvSpPr>
          <p:cNvPr id="3" name="Content Placeholder 2"/>
          <p:cNvSpPr>
            <a:spLocks noGrp="1"/>
          </p:cNvSpPr>
          <p:nvPr>
            <p:ph sz="quarter" idx="1"/>
          </p:nvPr>
        </p:nvSpPr>
        <p:spPr/>
        <p:txBody>
          <a:bodyPr/>
          <a:lstStyle/>
          <a:p>
            <a:r>
              <a:rPr lang="en-US" dirty="0"/>
              <a:t> A</a:t>
            </a:r>
            <a:r>
              <a:rPr lang="en-US" dirty="0" smtClean="0"/>
              <a:t>. diffraction. </a:t>
            </a:r>
          </a:p>
          <a:p>
            <a:pPr marL="0" indent="0">
              <a:buNone/>
            </a:pPr>
            <a:r>
              <a:rPr lang="en-US" dirty="0" smtClean="0"/>
              <a:t> </a:t>
            </a:r>
          </a:p>
          <a:p>
            <a:r>
              <a:rPr lang="en-US" dirty="0" smtClean="0"/>
              <a:t>  </a:t>
            </a:r>
            <a:r>
              <a:rPr lang="en-US" dirty="0"/>
              <a:t>B. </a:t>
            </a:r>
            <a:r>
              <a:rPr lang="en-US" dirty="0" smtClean="0"/>
              <a:t>polarization.  </a:t>
            </a:r>
            <a:endParaRPr lang="en-US" dirty="0"/>
          </a:p>
          <a:p>
            <a:endParaRPr lang="en-US" dirty="0" smtClean="0"/>
          </a:p>
          <a:p>
            <a:r>
              <a:rPr lang="en-US" dirty="0" smtClean="0"/>
              <a:t>  </a:t>
            </a:r>
            <a:r>
              <a:rPr lang="en-US" dirty="0"/>
              <a:t>C. </a:t>
            </a:r>
            <a:r>
              <a:rPr lang="en-US" dirty="0" smtClean="0"/>
              <a:t>refraction.  </a:t>
            </a:r>
            <a:endParaRPr lang="en-US" dirty="0"/>
          </a:p>
          <a:p>
            <a:endParaRPr lang="en-US" dirty="0" smtClean="0"/>
          </a:p>
          <a:p>
            <a:r>
              <a:rPr lang="en-US" dirty="0" smtClean="0"/>
              <a:t>  </a:t>
            </a:r>
            <a:r>
              <a:rPr lang="en-US" dirty="0"/>
              <a:t>D. </a:t>
            </a:r>
            <a:r>
              <a:rPr lang="en-US" dirty="0" smtClean="0"/>
              <a:t>absorption. </a:t>
            </a:r>
            <a:endParaRPr lang="en-US" dirty="0"/>
          </a:p>
        </p:txBody>
      </p:sp>
    </p:spTree>
    <p:extLst>
      <p:ext uri="{BB962C8B-B14F-4D97-AF65-F5344CB8AC3E}">
        <p14:creationId xmlns:p14="http://schemas.microsoft.com/office/powerpoint/2010/main" val="3866044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3">
                                            <p:txEl>
                                              <p:pRg st="0" end="0"/>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2163762"/>
          </a:xfrm>
        </p:spPr>
        <p:txBody>
          <a:bodyPr>
            <a:normAutofit fontScale="90000"/>
          </a:bodyPr>
          <a:lstStyle/>
          <a:p>
            <a:r>
              <a:rPr lang="en-US" dirty="0" smtClean="0"/>
              <a:t>50. Calculate the acceleration of a box when the net force on the box is 1.0 N and the mass of the box is 4.0 kg.</a:t>
            </a:r>
            <a:br>
              <a:rPr lang="en-US" dirty="0" smtClean="0"/>
            </a:br>
            <a:r>
              <a:rPr lang="en-US" dirty="0" smtClean="0"/>
              <a:t>Remember: A = </a:t>
            </a:r>
            <a:r>
              <a:rPr lang="en-US" dirty="0" err="1" smtClean="0"/>
              <a:t>Fnet</a:t>
            </a:r>
            <a:r>
              <a:rPr lang="en-US" dirty="0" smtClean="0"/>
              <a:t>/M</a:t>
            </a:r>
            <a:endParaRPr lang="en-US" dirty="0"/>
          </a:p>
        </p:txBody>
      </p:sp>
      <p:sp>
        <p:nvSpPr>
          <p:cNvPr id="3" name="Content Placeholder 2"/>
          <p:cNvSpPr>
            <a:spLocks noGrp="1"/>
          </p:cNvSpPr>
          <p:nvPr>
            <p:ph sz="quarter" idx="1"/>
          </p:nvPr>
        </p:nvSpPr>
        <p:spPr>
          <a:xfrm>
            <a:off x="457200" y="2590800"/>
            <a:ext cx="7467600" cy="3883152"/>
          </a:xfrm>
        </p:spPr>
        <p:txBody>
          <a:bodyPr/>
          <a:lstStyle/>
          <a:p>
            <a:r>
              <a:rPr lang="en-US" dirty="0" smtClean="0"/>
              <a:t>A. 4.0 m/s</a:t>
            </a:r>
          </a:p>
          <a:p>
            <a:endParaRPr lang="en-US" dirty="0"/>
          </a:p>
          <a:p>
            <a:r>
              <a:rPr lang="en-US" dirty="0" smtClean="0"/>
              <a:t>B. 4.0 m/s²</a:t>
            </a:r>
          </a:p>
          <a:p>
            <a:endParaRPr lang="en-US" dirty="0"/>
          </a:p>
          <a:p>
            <a:r>
              <a:rPr lang="en-US" dirty="0" smtClean="0"/>
              <a:t>C. 0.25 m/s</a:t>
            </a:r>
          </a:p>
          <a:p>
            <a:endParaRPr lang="en-US" dirty="0"/>
          </a:p>
          <a:p>
            <a:r>
              <a:rPr lang="en-US" dirty="0" smtClean="0"/>
              <a:t>D. 0.25 m/s²</a:t>
            </a:r>
            <a:endParaRPr lang="en-US" dirty="0"/>
          </a:p>
        </p:txBody>
      </p:sp>
    </p:spTree>
    <p:extLst>
      <p:ext uri="{BB962C8B-B14F-4D97-AF65-F5344CB8AC3E}">
        <p14:creationId xmlns:p14="http://schemas.microsoft.com/office/powerpoint/2010/main" val="2881078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3">
                                            <p:txEl>
                                              <p:pRg st="6" end="6"/>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51.</a:t>
            </a:r>
            <a:r>
              <a:rPr lang="en-US" dirty="0"/>
              <a:t>	In solids, heat transfer occurs by</a:t>
            </a:r>
          </a:p>
        </p:txBody>
      </p:sp>
      <p:sp>
        <p:nvSpPr>
          <p:cNvPr id="3" name="Content Placeholder 2"/>
          <p:cNvSpPr>
            <a:spLocks noGrp="1"/>
          </p:cNvSpPr>
          <p:nvPr>
            <p:ph sz="quarter" idx="1"/>
          </p:nvPr>
        </p:nvSpPr>
        <p:spPr/>
        <p:txBody>
          <a:bodyPr/>
          <a:lstStyle/>
          <a:p>
            <a:r>
              <a:rPr lang="fr-FR" dirty="0"/>
              <a:t>A.	</a:t>
            </a:r>
            <a:r>
              <a:rPr lang="fr-FR" dirty="0" smtClean="0"/>
              <a:t>Convection</a:t>
            </a:r>
          </a:p>
          <a:p>
            <a:endParaRPr lang="fr-FR" dirty="0"/>
          </a:p>
          <a:p>
            <a:r>
              <a:rPr lang="fr-FR" dirty="0"/>
              <a:t>B.	</a:t>
            </a:r>
            <a:r>
              <a:rPr lang="fr-FR" dirty="0" smtClean="0"/>
              <a:t>Conduction</a:t>
            </a:r>
          </a:p>
          <a:p>
            <a:endParaRPr lang="fr-FR" dirty="0"/>
          </a:p>
          <a:p>
            <a:r>
              <a:rPr lang="fr-FR" dirty="0"/>
              <a:t>C.	</a:t>
            </a:r>
            <a:r>
              <a:rPr lang="fr-FR" dirty="0" smtClean="0"/>
              <a:t>Radiation</a:t>
            </a:r>
          </a:p>
          <a:p>
            <a:endParaRPr lang="fr-FR" dirty="0"/>
          </a:p>
          <a:p>
            <a:r>
              <a:rPr lang="fr-FR" dirty="0"/>
              <a:t>D.	</a:t>
            </a:r>
            <a:r>
              <a:rPr lang="fr-FR" dirty="0" err="1"/>
              <a:t>Insulation</a:t>
            </a:r>
            <a:endParaRPr lang="fr-FR" dirty="0"/>
          </a:p>
          <a:p>
            <a:endParaRPr lang="en-US" dirty="0"/>
          </a:p>
        </p:txBody>
      </p:sp>
    </p:spTree>
    <p:extLst>
      <p:ext uri="{BB962C8B-B14F-4D97-AF65-F5344CB8AC3E}">
        <p14:creationId xmlns:p14="http://schemas.microsoft.com/office/powerpoint/2010/main" val="2494204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3">
                                            <p:txEl>
                                              <p:pRg st="2" end="2"/>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52. What </a:t>
            </a:r>
            <a:r>
              <a:rPr lang="en-US" dirty="0"/>
              <a:t>is t</a:t>
            </a:r>
            <a:r>
              <a:rPr lang="en-US" dirty="0" smtClean="0"/>
              <a:t>he </a:t>
            </a:r>
            <a:r>
              <a:rPr lang="en-US" dirty="0"/>
              <a:t>resistance that one surface or object encounters when moving over another</a:t>
            </a:r>
            <a:r>
              <a:rPr lang="en-US" dirty="0" smtClean="0"/>
              <a:t>.</a:t>
            </a:r>
            <a:endParaRPr lang="en-US" dirty="0"/>
          </a:p>
        </p:txBody>
      </p:sp>
      <p:sp>
        <p:nvSpPr>
          <p:cNvPr id="3" name="Content Placeholder 2"/>
          <p:cNvSpPr>
            <a:spLocks noGrp="1"/>
          </p:cNvSpPr>
          <p:nvPr>
            <p:ph sz="quarter" idx="1"/>
          </p:nvPr>
        </p:nvSpPr>
        <p:spPr/>
        <p:txBody>
          <a:bodyPr/>
          <a:lstStyle/>
          <a:p>
            <a:r>
              <a:rPr lang="en-US" dirty="0"/>
              <a:t>A. medium</a:t>
            </a:r>
          </a:p>
          <a:p>
            <a:endParaRPr lang="en-US" dirty="0"/>
          </a:p>
          <a:p>
            <a:r>
              <a:rPr lang="en-US" dirty="0"/>
              <a:t>B. friction</a:t>
            </a:r>
          </a:p>
          <a:p>
            <a:endParaRPr lang="en-US" dirty="0"/>
          </a:p>
          <a:p>
            <a:r>
              <a:rPr lang="en-US" dirty="0"/>
              <a:t>C. waves</a:t>
            </a:r>
          </a:p>
          <a:p>
            <a:endParaRPr lang="en-US" dirty="0"/>
          </a:p>
          <a:p>
            <a:r>
              <a:rPr lang="en-US" dirty="0"/>
              <a:t>D. gravity</a:t>
            </a:r>
          </a:p>
          <a:p>
            <a:endParaRPr lang="en-US" dirty="0"/>
          </a:p>
        </p:txBody>
      </p:sp>
    </p:spTree>
    <p:extLst>
      <p:ext uri="{BB962C8B-B14F-4D97-AF65-F5344CB8AC3E}">
        <p14:creationId xmlns:p14="http://schemas.microsoft.com/office/powerpoint/2010/main" val="2581421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3">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90728" y="3352800"/>
            <a:ext cx="7467600" cy="3349751"/>
          </a:xfrm>
        </p:spPr>
        <p:txBody>
          <a:bodyPr>
            <a:normAutofit/>
          </a:bodyPr>
          <a:lstStyle/>
          <a:p>
            <a:pPr marL="0" indent="0">
              <a:buNone/>
            </a:pPr>
            <a:endParaRPr lang="en-US" dirty="0" smtClean="0"/>
          </a:p>
          <a:p>
            <a:r>
              <a:rPr lang="en-US" dirty="0" smtClean="0"/>
              <a:t>  </a:t>
            </a:r>
            <a:r>
              <a:rPr lang="en-US" dirty="0"/>
              <a:t>A. wheel and axle  </a:t>
            </a:r>
            <a:br>
              <a:rPr lang="en-US" dirty="0"/>
            </a:br>
            <a:endParaRPr lang="en-US" dirty="0" smtClean="0"/>
          </a:p>
          <a:p>
            <a:r>
              <a:rPr lang="en-US" dirty="0" smtClean="0"/>
              <a:t>  </a:t>
            </a:r>
            <a:r>
              <a:rPr lang="en-US" dirty="0"/>
              <a:t>B. screw  </a:t>
            </a:r>
            <a:br>
              <a:rPr lang="en-US" dirty="0"/>
            </a:br>
            <a:endParaRPr lang="en-US" dirty="0" smtClean="0"/>
          </a:p>
          <a:p>
            <a:r>
              <a:rPr lang="en-US" dirty="0" smtClean="0"/>
              <a:t>  </a:t>
            </a:r>
            <a:r>
              <a:rPr lang="en-US" dirty="0"/>
              <a:t>C. lever  </a:t>
            </a:r>
            <a:br>
              <a:rPr lang="en-US" dirty="0"/>
            </a:br>
            <a:endParaRPr lang="en-US" dirty="0" smtClean="0"/>
          </a:p>
          <a:p>
            <a:r>
              <a:rPr lang="en-US" dirty="0" smtClean="0"/>
              <a:t>  </a:t>
            </a:r>
            <a:r>
              <a:rPr lang="en-US" dirty="0"/>
              <a:t>D. inclined plane </a:t>
            </a:r>
          </a:p>
        </p:txBody>
      </p:sp>
      <p:pic>
        <p:nvPicPr>
          <p:cNvPr id="6" name="Picture 5"/>
          <p:cNvPicPr>
            <a:picLocks noChangeAspect="1"/>
          </p:cNvPicPr>
          <p:nvPr/>
        </p:nvPicPr>
        <p:blipFill>
          <a:blip r:embed="rId2"/>
          <a:stretch>
            <a:fillRect/>
          </a:stretch>
        </p:blipFill>
        <p:spPr>
          <a:xfrm>
            <a:off x="2602854" y="1615440"/>
            <a:ext cx="3176291" cy="1752600"/>
          </a:xfrm>
          <a:prstGeom prst="rect">
            <a:avLst/>
          </a:prstGeom>
        </p:spPr>
      </p:pic>
      <p:sp>
        <p:nvSpPr>
          <p:cNvPr id="7" name="Title 6"/>
          <p:cNvSpPr>
            <a:spLocks noGrp="1"/>
          </p:cNvSpPr>
          <p:nvPr>
            <p:ph type="title"/>
          </p:nvPr>
        </p:nvSpPr>
        <p:spPr/>
        <p:txBody>
          <a:bodyPr/>
          <a:lstStyle/>
          <a:p>
            <a:r>
              <a:rPr lang="en-US" dirty="0" smtClean="0"/>
              <a:t>53. </a:t>
            </a:r>
            <a:r>
              <a:rPr lang="en-US" dirty="0"/>
              <a:t>In the drawing </a:t>
            </a:r>
            <a:r>
              <a:rPr lang="en-US" dirty="0" smtClean="0"/>
              <a:t>below, </a:t>
            </a:r>
            <a:r>
              <a:rPr lang="en-US" dirty="0"/>
              <a:t>what type of simple machine is shown in red? </a:t>
            </a:r>
          </a:p>
        </p:txBody>
      </p:sp>
    </p:spTree>
    <p:extLst>
      <p:ext uri="{BB962C8B-B14F-4D97-AF65-F5344CB8AC3E}">
        <p14:creationId xmlns:p14="http://schemas.microsoft.com/office/powerpoint/2010/main" val="2725147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3">
                                            <p:txEl>
                                              <p:pRg st="4" end="4"/>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54. How </a:t>
            </a:r>
            <a:r>
              <a:rPr lang="en-US" dirty="0"/>
              <a:t>are mechanical and electromagnetic waves different</a:t>
            </a:r>
            <a:r>
              <a:rPr lang="en-US" dirty="0" smtClean="0"/>
              <a:t>?</a:t>
            </a:r>
            <a:endParaRPr lang="en-US" dirty="0"/>
          </a:p>
        </p:txBody>
      </p:sp>
      <p:sp>
        <p:nvSpPr>
          <p:cNvPr id="3" name="Content Placeholder 2"/>
          <p:cNvSpPr>
            <a:spLocks noGrp="1"/>
          </p:cNvSpPr>
          <p:nvPr>
            <p:ph sz="quarter" idx="1"/>
          </p:nvPr>
        </p:nvSpPr>
        <p:spPr/>
        <p:txBody>
          <a:bodyPr/>
          <a:lstStyle/>
          <a:p>
            <a:r>
              <a:rPr lang="en-US" dirty="0" smtClean="0"/>
              <a:t>A. mechanical waves do NOT require a medium to travel and electromagnetic waves do.</a:t>
            </a:r>
          </a:p>
          <a:p>
            <a:endParaRPr lang="en-US" dirty="0"/>
          </a:p>
          <a:p>
            <a:r>
              <a:rPr lang="en-US" dirty="0" smtClean="0"/>
              <a:t>B. mechanical </a:t>
            </a:r>
            <a:r>
              <a:rPr lang="en-US" dirty="0"/>
              <a:t>waves do </a:t>
            </a:r>
            <a:r>
              <a:rPr lang="en-US" dirty="0" smtClean="0"/>
              <a:t>require </a:t>
            </a:r>
            <a:r>
              <a:rPr lang="en-US" dirty="0"/>
              <a:t>a medium to travel and electromagnetic waves </a:t>
            </a:r>
            <a:r>
              <a:rPr lang="en-US" dirty="0" smtClean="0"/>
              <a:t>do NOT.</a:t>
            </a:r>
            <a:endParaRPr lang="en-US" dirty="0"/>
          </a:p>
          <a:p>
            <a:endParaRPr lang="en-US" dirty="0" smtClean="0"/>
          </a:p>
          <a:p>
            <a:r>
              <a:rPr lang="en-US" dirty="0" smtClean="0"/>
              <a:t>C. both mechanical </a:t>
            </a:r>
            <a:r>
              <a:rPr lang="en-US" dirty="0"/>
              <a:t>waves </a:t>
            </a:r>
            <a:r>
              <a:rPr lang="en-US" dirty="0" smtClean="0"/>
              <a:t>and electromagnetic </a:t>
            </a:r>
            <a:r>
              <a:rPr lang="en-US" dirty="0"/>
              <a:t>waves </a:t>
            </a:r>
            <a:r>
              <a:rPr lang="en-US" dirty="0" smtClean="0"/>
              <a:t>do </a:t>
            </a:r>
            <a:r>
              <a:rPr lang="en-US" dirty="0"/>
              <a:t>NOT require a medium to </a:t>
            </a:r>
            <a:r>
              <a:rPr lang="en-US" dirty="0" smtClean="0"/>
              <a:t>travel.</a:t>
            </a:r>
          </a:p>
          <a:p>
            <a:endParaRPr lang="en-US" dirty="0"/>
          </a:p>
          <a:p>
            <a:r>
              <a:rPr lang="en-US" dirty="0" smtClean="0"/>
              <a:t>D. none of these are true.</a:t>
            </a:r>
            <a:endParaRPr lang="en-US" dirty="0"/>
          </a:p>
          <a:p>
            <a:endParaRPr lang="en-US" dirty="0" smtClean="0"/>
          </a:p>
          <a:p>
            <a:endParaRPr lang="en-US" dirty="0"/>
          </a:p>
        </p:txBody>
      </p:sp>
    </p:spTree>
    <p:extLst>
      <p:ext uri="{BB962C8B-B14F-4D97-AF65-F5344CB8AC3E}">
        <p14:creationId xmlns:p14="http://schemas.microsoft.com/office/powerpoint/2010/main" val="1939635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mph" presetSubtype="0" fill="hold" nodeType="clickEffect">
                                  <p:stCondLst>
                                    <p:cond delay="0"/>
                                  </p:stCondLst>
                                  <p:iterate type="lt">
                                    <p:tmPct val="4000"/>
                                  </p:iterate>
                                  <p:childTnLst>
                                    <p:set>
                                      <p:cBhvr override="childStyle">
                                        <p:cTn id="6" dur="500" fill="hold"/>
                                        <p:tgtEl>
                                          <p:spTgt spid="3">
                                            <p:txEl>
                                              <p:pRg st="2" end="2"/>
                                            </p:txEl>
                                          </p:spTgt>
                                        </p:tgtEl>
                                        <p:attrNameLst>
                                          <p:attrName>style.color</p:attrName>
                                        </p:attrNameLst>
                                      </p:cBhvr>
                                      <p:to>
                                        <p:clrVal>
                                          <a:srgbClr val="FF0000"/>
                                        </p:clrVal>
                                      </p:to>
                                    </p:set>
                                    <p:set>
                                      <p:cBhvr>
                                        <p:cTn id="7" dur="500" fill="hold"/>
                                        <p:tgtEl>
                                          <p:spTgt spid="3">
                                            <p:txEl>
                                              <p:pRg st="2" end="2"/>
                                            </p:txEl>
                                          </p:spTgt>
                                        </p:tgtEl>
                                        <p:attrNameLst>
                                          <p:attrName>fillcolor</p:attrName>
                                        </p:attrNameLst>
                                      </p:cBhvr>
                                      <p:to>
                                        <p:clrVal>
                                          <a:srgbClr val="FF0000"/>
                                        </p:clrVal>
                                      </p:to>
                                    </p:set>
                                    <p:set>
                                      <p:cBhvr>
                                        <p:cTn id="8" dur="500" fill="hold"/>
                                        <p:tgtEl>
                                          <p:spTgt spid="3">
                                            <p:txEl>
                                              <p:pRg st="2" end="2"/>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55. Which </a:t>
            </a:r>
            <a:r>
              <a:rPr lang="en-US" dirty="0"/>
              <a:t>of the following is an example of </a:t>
            </a:r>
            <a:r>
              <a:rPr lang="en-US" dirty="0" smtClean="0"/>
              <a:t>reflection</a:t>
            </a:r>
            <a:r>
              <a:rPr lang="en-US" dirty="0"/>
              <a:t>? </a:t>
            </a:r>
          </a:p>
        </p:txBody>
      </p:sp>
      <p:sp>
        <p:nvSpPr>
          <p:cNvPr id="3" name="Content Placeholder 2"/>
          <p:cNvSpPr>
            <a:spLocks noGrp="1"/>
          </p:cNvSpPr>
          <p:nvPr>
            <p:ph sz="quarter" idx="1"/>
          </p:nvPr>
        </p:nvSpPr>
        <p:spPr/>
        <p:txBody>
          <a:bodyPr/>
          <a:lstStyle/>
          <a:p>
            <a:r>
              <a:rPr lang="en-US" dirty="0"/>
              <a:t> A. a large water wave forming from the combination of two smaller waves  </a:t>
            </a:r>
            <a:br>
              <a:rPr lang="en-US" dirty="0"/>
            </a:br>
            <a:endParaRPr lang="en-US" dirty="0" smtClean="0"/>
          </a:p>
          <a:p>
            <a:r>
              <a:rPr lang="en-US" dirty="0" smtClean="0"/>
              <a:t>  </a:t>
            </a:r>
            <a:r>
              <a:rPr lang="en-US" dirty="0"/>
              <a:t>B. light from a flashlight bouncing back after striking a mirror  </a:t>
            </a:r>
            <a:br>
              <a:rPr lang="en-US" dirty="0"/>
            </a:br>
            <a:endParaRPr lang="en-US" dirty="0" smtClean="0"/>
          </a:p>
          <a:p>
            <a:r>
              <a:rPr lang="en-US" dirty="0" smtClean="0"/>
              <a:t>  </a:t>
            </a:r>
            <a:r>
              <a:rPr lang="en-US" dirty="0"/>
              <a:t>C. a flower stem appearing to be broken when partially submerged in water  </a:t>
            </a:r>
            <a:br>
              <a:rPr lang="en-US" dirty="0"/>
            </a:br>
            <a:endParaRPr lang="en-US" dirty="0" smtClean="0"/>
          </a:p>
          <a:p>
            <a:r>
              <a:rPr lang="en-US" dirty="0" smtClean="0"/>
              <a:t>  </a:t>
            </a:r>
            <a:r>
              <a:rPr lang="en-US" dirty="0"/>
              <a:t>D. compact discs displaying a rainbow pattern when placed under lights </a:t>
            </a:r>
          </a:p>
        </p:txBody>
      </p:sp>
    </p:spTree>
    <p:extLst>
      <p:ext uri="{BB962C8B-B14F-4D97-AF65-F5344CB8AC3E}">
        <p14:creationId xmlns:p14="http://schemas.microsoft.com/office/powerpoint/2010/main" val="308278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3">
                                            <p:txEl>
                                              <p:pRg st="1" end="1"/>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706562"/>
          </a:xfrm>
        </p:spPr>
        <p:txBody>
          <a:bodyPr>
            <a:normAutofit fontScale="90000"/>
          </a:bodyPr>
          <a:lstStyle/>
          <a:p>
            <a:r>
              <a:rPr lang="en-US" dirty="0" smtClean="0"/>
              <a:t>56. What is the voltage of a cell-phone charger that has a current of 14 amperes and a resistance of 2 ohms?</a:t>
            </a:r>
            <a:br>
              <a:rPr lang="en-US" dirty="0" smtClean="0"/>
            </a:br>
            <a:r>
              <a:rPr lang="en-US" dirty="0" smtClean="0"/>
              <a:t>Remember: </a:t>
            </a:r>
            <a:r>
              <a:rPr lang="en-US" sz="2700" dirty="0" smtClean="0"/>
              <a:t>Voltage = Current x Resistance</a:t>
            </a:r>
            <a:endParaRPr lang="en-US" sz="2700" dirty="0"/>
          </a:p>
        </p:txBody>
      </p:sp>
      <p:sp>
        <p:nvSpPr>
          <p:cNvPr id="3" name="Content Placeholder 2"/>
          <p:cNvSpPr>
            <a:spLocks noGrp="1"/>
          </p:cNvSpPr>
          <p:nvPr>
            <p:ph sz="quarter" idx="1"/>
          </p:nvPr>
        </p:nvSpPr>
        <p:spPr>
          <a:xfrm>
            <a:off x="457200" y="2133600"/>
            <a:ext cx="7467600" cy="4340352"/>
          </a:xfrm>
        </p:spPr>
        <p:txBody>
          <a:bodyPr/>
          <a:lstStyle/>
          <a:p>
            <a:r>
              <a:rPr lang="en-US" dirty="0" smtClean="0"/>
              <a:t>A. 7 volts</a:t>
            </a:r>
          </a:p>
          <a:p>
            <a:endParaRPr lang="en-US" dirty="0"/>
          </a:p>
          <a:p>
            <a:r>
              <a:rPr lang="en-US" dirty="0" smtClean="0"/>
              <a:t>B. 24 volts</a:t>
            </a:r>
          </a:p>
          <a:p>
            <a:endParaRPr lang="en-US" dirty="0"/>
          </a:p>
          <a:p>
            <a:r>
              <a:rPr lang="en-US" dirty="0" smtClean="0"/>
              <a:t>C. 28 volts</a:t>
            </a:r>
          </a:p>
          <a:p>
            <a:endParaRPr lang="en-US" dirty="0"/>
          </a:p>
          <a:p>
            <a:r>
              <a:rPr lang="en-US" dirty="0" smtClean="0"/>
              <a:t>D. 32 volts</a:t>
            </a:r>
            <a:endParaRPr lang="en-US" dirty="0"/>
          </a:p>
        </p:txBody>
      </p:sp>
    </p:spTree>
    <p:extLst>
      <p:ext uri="{BB962C8B-B14F-4D97-AF65-F5344CB8AC3E}">
        <p14:creationId xmlns:p14="http://schemas.microsoft.com/office/powerpoint/2010/main" val="1477986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mph" presetSubtype="0" nodeType="clickEffect">
                                  <p:stCondLst>
                                    <p:cond delay="0"/>
                                  </p:stCondLst>
                                  <p:iterate type="lt">
                                    <p:tmAbs val="25"/>
                                  </p:iterate>
                                  <p:childTnLst>
                                    <p:set>
                                      <p:cBhvr override="childStyle">
                                        <p:cTn id="6" dur="indefinite"/>
                                        <p:tgtEl>
                                          <p:spTgt spid="3">
                                            <p:txEl>
                                              <p:pRg st="4" end="4"/>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2544762"/>
          </a:xfrm>
        </p:spPr>
        <p:txBody>
          <a:bodyPr>
            <a:normAutofit/>
          </a:bodyPr>
          <a:lstStyle/>
          <a:p>
            <a:r>
              <a:rPr lang="en-US" dirty="0" smtClean="0"/>
              <a:t>57. </a:t>
            </a:r>
            <a:r>
              <a:rPr lang="en-US" dirty="0"/>
              <a:t>If a black car and a white car are left in the Sun, the black car will tend to be hotter. This is because the black car's surface will _______ more light energy than a white car. </a:t>
            </a:r>
          </a:p>
        </p:txBody>
      </p:sp>
      <p:sp>
        <p:nvSpPr>
          <p:cNvPr id="3" name="Content Placeholder 2"/>
          <p:cNvSpPr>
            <a:spLocks noGrp="1"/>
          </p:cNvSpPr>
          <p:nvPr>
            <p:ph sz="quarter" idx="1"/>
          </p:nvPr>
        </p:nvSpPr>
        <p:spPr>
          <a:xfrm>
            <a:off x="457200" y="3276600"/>
            <a:ext cx="7467600" cy="3197352"/>
          </a:xfrm>
        </p:spPr>
        <p:txBody>
          <a:bodyPr/>
          <a:lstStyle/>
          <a:p>
            <a:r>
              <a:rPr lang="en-US" dirty="0" smtClean="0"/>
              <a:t>  </a:t>
            </a:r>
            <a:r>
              <a:rPr lang="en-US" dirty="0"/>
              <a:t>A. absorb  </a:t>
            </a:r>
            <a:br>
              <a:rPr lang="en-US" dirty="0"/>
            </a:br>
            <a:endParaRPr lang="en-US" dirty="0" smtClean="0"/>
          </a:p>
          <a:p>
            <a:r>
              <a:rPr lang="en-US" dirty="0" smtClean="0"/>
              <a:t>  </a:t>
            </a:r>
            <a:r>
              <a:rPr lang="en-US" dirty="0"/>
              <a:t>B. refract  </a:t>
            </a:r>
            <a:endParaRPr lang="en-US" dirty="0" smtClean="0"/>
          </a:p>
          <a:p>
            <a:pPr marL="0" indent="0">
              <a:buNone/>
            </a:pPr>
            <a:endParaRPr lang="en-US" dirty="0" smtClean="0"/>
          </a:p>
          <a:p>
            <a:r>
              <a:rPr lang="en-US" dirty="0" smtClean="0"/>
              <a:t>  </a:t>
            </a:r>
            <a:r>
              <a:rPr lang="en-US" dirty="0"/>
              <a:t>C. conduct  </a:t>
            </a:r>
            <a:br>
              <a:rPr lang="en-US" dirty="0"/>
            </a:br>
            <a:endParaRPr lang="en-US" dirty="0" smtClean="0"/>
          </a:p>
          <a:p>
            <a:r>
              <a:rPr lang="en-US" dirty="0" smtClean="0"/>
              <a:t>  </a:t>
            </a:r>
            <a:r>
              <a:rPr lang="en-US" dirty="0"/>
              <a:t>D. reflect </a:t>
            </a:r>
          </a:p>
        </p:txBody>
      </p:sp>
    </p:spTree>
    <p:extLst>
      <p:ext uri="{BB962C8B-B14F-4D97-AF65-F5344CB8AC3E}">
        <p14:creationId xmlns:p14="http://schemas.microsoft.com/office/powerpoint/2010/main" val="365816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3">
                                            <p:txEl>
                                              <p:pRg st="0" end="0"/>
                                            </p:txEl>
                                          </p:spTgt>
                                        </p:tgtEl>
                                        <p:attrNameLst>
                                          <p:attrName>ppt_x</p:attrName>
                                          <p:attrName>ppt_y</p:attrName>
                                        </p:attrNameLst>
                                      </p:cBhvr>
                                    </p:animMotion>
                                    <p:animRot by="1500000">
                                      <p:cBhvr>
                                        <p:cTn id="7" dur="125" fill="hold">
                                          <p:stCondLst>
                                            <p:cond delay="0"/>
                                          </p:stCondLst>
                                        </p:cTn>
                                        <p:tgtEl>
                                          <p:spTgt spid="3">
                                            <p:txEl>
                                              <p:pRg st="0" end="0"/>
                                            </p:txEl>
                                          </p:spTgt>
                                        </p:tgtEl>
                                        <p:attrNameLst>
                                          <p:attrName>r</p:attrName>
                                        </p:attrNameLst>
                                      </p:cBhvr>
                                    </p:animRot>
                                    <p:animRot by="-1500000">
                                      <p:cBhvr>
                                        <p:cTn id="8" dur="125" fill="hold">
                                          <p:stCondLst>
                                            <p:cond delay="125"/>
                                          </p:stCondLst>
                                        </p:cTn>
                                        <p:tgtEl>
                                          <p:spTgt spid="3">
                                            <p:txEl>
                                              <p:pRg st="0" end="0"/>
                                            </p:txEl>
                                          </p:spTgt>
                                        </p:tgtEl>
                                        <p:attrNameLst>
                                          <p:attrName>r</p:attrName>
                                        </p:attrNameLst>
                                      </p:cBhvr>
                                    </p:animRot>
                                    <p:animRot by="-1500000">
                                      <p:cBhvr>
                                        <p:cTn id="9" dur="125" fill="hold">
                                          <p:stCondLst>
                                            <p:cond delay="250"/>
                                          </p:stCondLst>
                                        </p:cTn>
                                        <p:tgtEl>
                                          <p:spTgt spid="3">
                                            <p:txEl>
                                              <p:pRg st="0" end="0"/>
                                            </p:txEl>
                                          </p:spTgt>
                                        </p:tgtEl>
                                        <p:attrNameLst>
                                          <p:attrName>r</p:attrName>
                                        </p:attrNameLst>
                                      </p:cBhvr>
                                    </p:animRot>
                                    <p:animRot by="1500000">
                                      <p:cBhvr>
                                        <p:cTn id="10" dur="125" fill="hold">
                                          <p:stCondLst>
                                            <p:cond delay="375"/>
                                          </p:stCondLst>
                                        </p:cTn>
                                        <p:tgtEl>
                                          <p:spTgt spid="3">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58. </a:t>
            </a:r>
            <a:r>
              <a:rPr lang="en-US" dirty="0"/>
              <a:t>Is ordinary window glass transparent, opaque or translucent? </a:t>
            </a:r>
            <a:r>
              <a:rPr lang="en-US" dirty="0" smtClean="0"/>
              <a:t>  </a:t>
            </a:r>
            <a:endParaRPr lang="en-US" dirty="0"/>
          </a:p>
        </p:txBody>
      </p:sp>
      <p:sp>
        <p:nvSpPr>
          <p:cNvPr id="3" name="Content Placeholder 2"/>
          <p:cNvSpPr>
            <a:spLocks noGrp="1"/>
          </p:cNvSpPr>
          <p:nvPr>
            <p:ph sz="quarter" idx="1"/>
          </p:nvPr>
        </p:nvSpPr>
        <p:spPr/>
        <p:txBody>
          <a:bodyPr/>
          <a:lstStyle/>
          <a:p>
            <a:r>
              <a:rPr lang="en-US" dirty="0" smtClean="0"/>
              <a:t>A. transparent</a:t>
            </a:r>
          </a:p>
          <a:p>
            <a:endParaRPr lang="en-US" dirty="0"/>
          </a:p>
          <a:p>
            <a:r>
              <a:rPr lang="en-US" dirty="0" smtClean="0"/>
              <a:t>B. opaque</a:t>
            </a:r>
          </a:p>
          <a:p>
            <a:endParaRPr lang="en-US" dirty="0"/>
          </a:p>
          <a:p>
            <a:r>
              <a:rPr lang="en-US" dirty="0" smtClean="0"/>
              <a:t>C. translucent</a:t>
            </a:r>
          </a:p>
          <a:p>
            <a:endParaRPr lang="en-US" dirty="0"/>
          </a:p>
          <a:p>
            <a:r>
              <a:rPr lang="en-US" dirty="0" smtClean="0"/>
              <a:t>D. none of the above</a:t>
            </a:r>
            <a:endParaRPr lang="en-US" dirty="0"/>
          </a:p>
        </p:txBody>
      </p:sp>
    </p:spTree>
    <p:extLst>
      <p:ext uri="{BB962C8B-B14F-4D97-AF65-F5344CB8AC3E}">
        <p14:creationId xmlns:p14="http://schemas.microsoft.com/office/powerpoint/2010/main" val="3775800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3">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59. </a:t>
            </a:r>
            <a:r>
              <a:rPr lang="en-US" dirty="0"/>
              <a:t>The material in which a wave travels is what?</a:t>
            </a:r>
          </a:p>
        </p:txBody>
      </p:sp>
      <p:sp>
        <p:nvSpPr>
          <p:cNvPr id="3" name="Content Placeholder 2"/>
          <p:cNvSpPr>
            <a:spLocks noGrp="1"/>
          </p:cNvSpPr>
          <p:nvPr>
            <p:ph sz="quarter" idx="1"/>
          </p:nvPr>
        </p:nvSpPr>
        <p:spPr/>
        <p:txBody>
          <a:bodyPr/>
          <a:lstStyle/>
          <a:p>
            <a:r>
              <a:rPr lang="en-US" dirty="0" smtClean="0"/>
              <a:t>A. medium</a:t>
            </a:r>
          </a:p>
          <a:p>
            <a:endParaRPr lang="en-US" dirty="0" smtClean="0"/>
          </a:p>
          <a:p>
            <a:r>
              <a:rPr lang="en-US" dirty="0" smtClean="0"/>
              <a:t>B. friction</a:t>
            </a:r>
          </a:p>
          <a:p>
            <a:endParaRPr lang="en-US" dirty="0" smtClean="0"/>
          </a:p>
          <a:p>
            <a:r>
              <a:rPr lang="en-US" dirty="0" smtClean="0"/>
              <a:t>C. waves</a:t>
            </a:r>
          </a:p>
          <a:p>
            <a:endParaRPr lang="en-US" dirty="0" smtClean="0"/>
          </a:p>
          <a:p>
            <a:r>
              <a:rPr lang="en-US" dirty="0" smtClean="0"/>
              <a:t>D. gravity</a:t>
            </a:r>
            <a:endParaRPr lang="en-US" dirty="0"/>
          </a:p>
        </p:txBody>
      </p:sp>
    </p:spTree>
    <p:extLst>
      <p:ext uri="{BB962C8B-B14F-4D97-AF65-F5344CB8AC3E}">
        <p14:creationId xmlns:p14="http://schemas.microsoft.com/office/powerpoint/2010/main" val="2563432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3">
                                            <p:txEl>
                                              <p:pRg st="0" end="0"/>
                                            </p:txEl>
                                          </p:spTgt>
                                        </p:tgtEl>
                                        <p:attrNameLst>
                                          <p:attrName>ppt_x</p:attrName>
                                          <p:attrName>ppt_y</p:attrName>
                                        </p:attrNameLst>
                                      </p:cBhvr>
                                    </p:animMotion>
                                    <p:animRot by="1500000">
                                      <p:cBhvr>
                                        <p:cTn id="7" dur="125" fill="hold">
                                          <p:stCondLst>
                                            <p:cond delay="0"/>
                                          </p:stCondLst>
                                        </p:cTn>
                                        <p:tgtEl>
                                          <p:spTgt spid="3">
                                            <p:txEl>
                                              <p:pRg st="0" end="0"/>
                                            </p:txEl>
                                          </p:spTgt>
                                        </p:tgtEl>
                                        <p:attrNameLst>
                                          <p:attrName>r</p:attrName>
                                        </p:attrNameLst>
                                      </p:cBhvr>
                                    </p:animRot>
                                    <p:animRot by="-1500000">
                                      <p:cBhvr>
                                        <p:cTn id="8" dur="125" fill="hold">
                                          <p:stCondLst>
                                            <p:cond delay="125"/>
                                          </p:stCondLst>
                                        </p:cTn>
                                        <p:tgtEl>
                                          <p:spTgt spid="3">
                                            <p:txEl>
                                              <p:pRg st="0" end="0"/>
                                            </p:txEl>
                                          </p:spTgt>
                                        </p:tgtEl>
                                        <p:attrNameLst>
                                          <p:attrName>r</p:attrName>
                                        </p:attrNameLst>
                                      </p:cBhvr>
                                    </p:animRot>
                                    <p:animRot by="-1500000">
                                      <p:cBhvr>
                                        <p:cTn id="9" dur="125" fill="hold">
                                          <p:stCondLst>
                                            <p:cond delay="250"/>
                                          </p:stCondLst>
                                        </p:cTn>
                                        <p:tgtEl>
                                          <p:spTgt spid="3">
                                            <p:txEl>
                                              <p:pRg st="0" end="0"/>
                                            </p:txEl>
                                          </p:spTgt>
                                        </p:tgtEl>
                                        <p:attrNameLst>
                                          <p:attrName>r</p:attrName>
                                        </p:attrNameLst>
                                      </p:cBhvr>
                                    </p:animRot>
                                    <p:animRot by="1500000">
                                      <p:cBhvr>
                                        <p:cTn id="10" dur="125" fill="hold">
                                          <p:stCondLst>
                                            <p:cond delay="375"/>
                                          </p:stCondLst>
                                        </p:cTn>
                                        <p:tgtEl>
                                          <p:spTgt spid="3">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5. Which of the following statements about animals used in research is  true?</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  A. There are no laws that govern how animals in research facilities must be treated.</a:t>
            </a:r>
            <a:endParaRPr lang="en-US" dirty="0"/>
          </a:p>
          <a:p>
            <a:pPr marL="0" indent="0">
              <a:buNone/>
            </a:pPr>
            <a:endParaRPr lang="en-US" dirty="0"/>
          </a:p>
          <a:p>
            <a:r>
              <a:rPr lang="en-US" dirty="0"/>
              <a:t>  B. </a:t>
            </a:r>
            <a:r>
              <a:rPr lang="en-US" dirty="0" smtClean="0"/>
              <a:t>More animals are used in research today than 20 twenty years ago.</a:t>
            </a:r>
          </a:p>
          <a:p>
            <a:pPr marL="0" indent="0">
              <a:buNone/>
            </a:pPr>
            <a:r>
              <a:rPr lang="en-US" dirty="0" smtClean="0"/>
              <a:t> </a:t>
            </a:r>
            <a:endParaRPr lang="en-US" dirty="0"/>
          </a:p>
          <a:p>
            <a:r>
              <a:rPr lang="en-US" dirty="0"/>
              <a:t>  C. </a:t>
            </a:r>
            <a:r>
              <a:rPr lang="en-US" dirty="0" smtClean="0"/>
              <a:t>Animals are unnecessary in scientific research because alternatives are available.</a:t>
            </a:r>
            <a:endParaRPr lang="en-US" dirty="0"/>
          </a:p>
          <a:p>
            <a:pPr marL="0" indent="0">
              <a:buNone/>
            </a:pPr>
            <a:endParaRPr lang="en-US" dirty="0"/>
          </a:p>
          <a:p>
            <a:r>
              <a:rPr lang="en-US" dirty="0"/>
              <a:t>  </a:t>
            </a:r>
            <a:r>
              <a:rPr lang="en-US" dirty="0" smtClean="0"/>
              <a:t>D. Federal laws specify that animals used in research must receive humane care and treatment.</a:t>
            </a:r>
            <a:endParaRPr lang="en-US" dirty="0"/>
          </a:p>
        </p:txBody>
      </p:sp>
    </p:spTree>
    <p:extLst>
      <p:ext uri="{BB962C8B-B14F-4D97-AF65-F5344CB8AC3E}">
        <p14:creationId xmlns:p14="http://schemas.microsoft.com/office/powerpoint/2010/main" val="770019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mph" presetSubtype="0" nodeType="clickEffect">
                                  <p:stCondLst>
                                    <p:cond delay="0"/>
                                  </p:stCondLst>
                                  <p:iterate type="lt">
                                    <p:tmAbs val="25"/>
                                  </p:iterate>
                                  <p:childTnLst>
                                    <p:set>
                                      <p:cBhvr override="childStyle">
                                        <p:cTn id="6" dur="indefinite"/>
                                        <p:tgtEl>
                                          <p:spTgt spid="3">
                                            <p:txEl>
                                              <p:pRg st="6" end="6"/>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60. </a:t>
            </a:r>
            <a:r>
              <a:rPr lang="en-US" dirty="0"/>
              <a:t>Which letter corresponds to the wavelength of the wave?</a:t>
            </a:r>
            <a:br>
              <a:rPr lang="en-US" dirty="0"/>
            </a:br>
            <a:endParaRPr lang="en-US" dirty="0"/>
          </a:p>
        </p:txBody>
      </p:sp>
      <p:sp>
        <p:nvSpPr>
          <p:cNvPr id="3" name="Content Placeholder 2"/>
          <p:cNvSpPr>
            <a:spLocks noGrp="1"/>
          </p:cNvSpPr>
          <p:nvPr>
            <p:ph sz="quarter" idx="1"/>
          </p:nvPr>
        </p:nvSpPr>
        <p:spPr>
          <a:xfrm>
            <a:off x="457200" y="3429000"/>
            <a:ext cx="7467600" cy="3044952"/>
          </a:xfrm>
        </p:spPr>
        <p:txBody>
          <a:bodyPr>
            <a:normAutofit lnSpcReduction="10000"/>
          </a:bodyPr>
          <a:lstStyle/>
          <a:p>
            <a:r>
              <a:rPr lang="en-US" dirty="0" smtClean="0"/>
              <a:t>  </a:t>
            </a:r>
            <a:r>
              <a:rPr lang="pl-PL" dirty="0" smtClean="0"/>
              <a:t>A</a:t>
            </a:r>
            <a:r>
              <a:rPr lang="pl-PL" dirty="0"/>
              <a:t>. W  </a:t>
            </a:r>
          </a:p>
          <a:p>
            <a:endParaRPr lang="en-US" dirty="0" smtClean="0"/>
          </a:p>
          <a:p>
            <a:r>
              <a:rPr lang="pl-PL" dirty="0" smtClean="0"/>
              <a:t>  </a:t>
            </a:r>
            <a:r>
              <a:rPr lang="pl-PL" dirty="0"/>
              <a:t>B. X  </a:t>
            </a:r>
          </a:p>
          <a:p>
            <a:endParaRPr lang="en-US" dirty="0" smtClean="0"/>
          </a:p>
          <a:p>
            <a:r>
              <a:rPr lang="pl-PL" dirty="0" smtClean="0"/>
              <a:t>  </a:t>
            </a:r>
            <a:r>
              <a:rPr lang="pl-PL" dirty="0"/>
              <a:t>C. Z  </a:t>
            </a:r>
          </a:p>
          <a:p>
            <a:endParaRPr lang="en-US" dirty="0" smtClean="0"/>
          </a:p>
          <a:p>
            <a:r>
              <a:rPr lang="pl-PL" dirty="0" smtClean="0"/>
              <a:t>  </a:t>
            </a:r>
            <a:r>
              <a:rPr lang="pl-PL" dirty="0"/>
              <a:t>D. Y </a:t>
            </a:r>
            <a:endParaRPr lang="en-US"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12443" y="1295400"/>
            <a:ext cx="4762500" cy="207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738451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3">
                                            <p:txEl>
                                              <p:pRg st="2" end="2"/>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2011362"/>
          </a:xfrm>
        </p:spPr>
        <p:txBody>
          <a:bodyPr>
            <a:normAutofit/>
          </a:bodyPr>
          <a:lstStyle/>
          <a:p>
            <a:r>
              <a:rPr lang="en-US" dirty="0" smtClean="0"/>
              <a:t>61. What is the acceleration of a car that is traveling at a constant speed of 24 m/s for 2 s?</a:t>
            </a:r>
            <a:br>
              <a:rPr lang="en-US" dirty="0" smtClean="0"/>
            </a:br>
            <a:r>
              <a:rPr lang="en-US" dirty="0" smtClean="0"/>
              <a:t>Remember: A = (</a:t>
            </a:r>
            <a:r>
              <a:rPr lang="en-US" dirty="0" err="1" smtClean="0"/>
              <a:t>Sf</a:t>
            </a:r>
            <a:r>
              <a:rPr lang="en-US" dirty="0" smtClean="0"/>
              <a:t>-Si) / T</a:t>
            </a:r>
            <a:endParaRPr lang="en-US" dirty="0"/>
          </a:p>
        </p:txBody>
      </p:sp>
      <p:sp>
        <p:nvSpPr>
          <p:cNvPr id="3" name="Content Placeholder 2"/>
          <p:cNvSpPr>
            <a:spLocks noGrp="1"/>
          </p:cNvSpPr>
          <p:nvPr>
            <p:ph sz="quarter" idx="1"/>
          </p:nvPr>
        </p:nvSpPr>
        <p:spPr>
          <a:xfrm>
            <a:off x="381000" y="2590800"/>
            <a:ext cx="7467600" cy="3959352"/>
          </a:xfrm>
        </p:spPr>
        <p:txBody>
          <a:bodyPr/>
          <a:lstStyle/>
          <a:p>
            <a:r>
              <a:rPr lang="en-US" dirty="0" smtClean="0"/>
              <a:t>A. 48 m/s²</a:t>
            </a:r>
          </a:p>
          <a:p>
            <a:endParaRPr lang="en-US" dirty="0"/>
          </a:p>
          <a:p>
            <a:r>
              <a:rPr lang="en-US" dirty="0" smtClean="0"/>
              <a:t>B. 12 m/s²</a:t>
            </a:r>
          </a:p>
          <a:p>
            <a:endParaRPr lang="en-US" dirty="0"/>
          </a:p>
          <a:p>
            <a:r>
              <a:rPr lang="en-US" dirty="0" smtClean="0"/>
              <a:t>C. 44 m/s²</a:t>
            </a:r>
          </a:p>
          <a:p>
            <a:endParaRPr lang="en-US" dirty="0"/>
          </a:p>
          <a:p>
            <a:r>
              <a:rPr lang="en-US" dirty="0" smtClean="0"/>
              <a:t>D. 0 </a:t>
            </a:r>
            <a:r>
              <a:rPr lang="en-US" dirty="0"/>
              <a:t>m/s²</a:t>
            </a:r>
          </a:p>
        </p:txBody>
      </p:sp>
    </p:spTree>
    <p:extLst>
      <p:ext uri="{BB962C8B-B14F-4D97-AF65-F5344CB8AC3E}">
        <p14:creationId xmlns:p14="http://schemas.microsoft.com/office/powerpoint/2010/main" val="2320445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3">
                                            <p:txEl>
                                              <p:pRg st="6" end="6"/>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62. </a:t>
            </a:r>
            <a:r>
              <a:rPr lang="fr-FR" dirty="0" err="1"/>
              <a:t>Waves</a:t>
            </a:r>
            <a:r>
              <a:rPr lang="fr-FR" dirty="0"/>
              <a:t> transport _______ over distances. </a:t>
            </a:r>
            <a:endParaRPr lang="en-US" dirty="0"/>
          </a:p>
        </p:txBody>
      </p:sp>
      <p:sp>
        <p:nvSpPr>
          <p:cNvPr id="3" name="Content Placeholder 2"/>
          <p:cNvSpPr>
            <a:spLocks noGrp="1"/>
          </p:cNvSpPr>
          <p:nvPr>
            <p:ph sz="quarter" idx="1"/>
          </p:nvPr>
        </p:nvSpPr>
        <p:spPr/>
        <p:txBody>
          <a:bodyPr/>
          <a:lstStyle/>
          <a:p>
            <a:r>
              <a:rPr lang="fr-FR" dirty="0" smtClean="0"/>
              <a:t>  </a:t>
            </a:r>
            <a:r>
              <a:rPr lang="fr-FR" dirty="0"/>
              <a:t>A. </a:t>
            </a:r>
            <a:r>
              <a:rPr lang="fr-FR" dirty="0" err="1"/>
              <a:t>liquids</a:t>
            </a:r>
            <a:r>
              <a:rPr lang="fr-FR" dirty="0"/>
              <a:t>  </a:t>
            </a:r>
            <a:br>
              <a:rPr lang="fr-FR" dirty="0"/>
            </a:br>
            <a:endParaRPr lang="fr-FR" dirty="0" smtClean="0"/>
          </a:p>
          <a:p>
            <a:r>
              <a:rPr lang="fr-FR" dirty="0" smtClean="0"/>
              <a:t>  </a:t>
            </a:r>
            <a:r>
              <a:rPr lang="fr-FR" dirty="0"/>
              <a:t>B. </a:t>
            </a:r>
            <a:r>
              <a:rPr lang="fr-FR" dirty="0" err="1"/>
              <a:t>solids</a:t>
            </a:r>
            <a:r>
              <a:rPr lang="fr-FR" dirty="0"/>
              <a:t>  </a:t>
            </a:r>
            <a:br>
              <a:rPr lang="fr-FR" dirty="0"/>
            </a:br>
            <a:endParaRPr lang="fr-FR" dirty="0" smtClean="0"/>
          </a:p>
          <a:p>
            <a:r>
              <a:rPr lang="fr-FR" dirty="0" smtClean="0"/>
              <a:t>  </a:t>
            </a:r>
            <a:r>
              <a:rPr lang="fr-FR" dirty="0"/>
              <a:t>C. </a:t>
            </a:r>
            <a:r>
              <a:rPr lang="fr-FR" dirty="0" err="1"/>
              <a:t>gases</a:t>
            </a:r>
            <a:r>
              <a:rPr lang="fr-FR" dirty="0"/>
              <a:t>  </a:t>
            </a:r>
            <a:br>
              <a:rPr lang="fr-FR" dirty="0"/>
            </a:br>
            <a:endParaRPr lang="fr-FR" dirty="0" smtClean="0"/>
          </a:p>
          <a:p>
            <a:r>
              <a:rPr lang="fr-FR" dirty="0" smtClean="0"/>
              <a:t>  </a:t>
            </a:r>
            <a:r>
              <a:rPr lang="fr-FR" dirty="0"/>
              <a:t>D. </a:t>
            </a:r>
            <a:r>
              <a:rPr lang="fr-FR" dirty="0" err="1"/>
              <a:t>energy</a:t>
            </a:r>
            <a:r>
              <a:rPr lang="fr-FR" dirty="0"/>
              <a:t> </a:t>
            </a:r>
            <a:endParaRPr lang="en-US" dirty="0"/>
          </a:p>
        </p:txBody>
      </p:sp>
    </p:spTree>
    <p:extLst>
      <p:ext uri="{BB962C8B-B14F-4D97-AF65-F5344CB8AC3E}">
        <p14:creationId xmlns:p14="http://schemas.microsoft.com/office/powerpoint/2010/main" val="21633537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3">
                                            <p:txEl>
                                              <p:pRg st="3" end="3"/>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63. </a:t>
            </a:r>
            <a:r>
              <a:rPr lang="en-US" dirty="0"/>
              <a:t>What happens to the gravitational force between two objects as the bodies become farther apart from each other? </a:t>
            </a:r>
          </a:p>
        </p:txBody>
      </p:sp>
      <p:sp>
        <p:nvSpPr>
          <p:cNvPr id="3" name="Content Placeholder 2"/>
          <p:cNvSpPr>
            <a:spLocks noGrp="1"/>
          </p:cNvSpPr>
          <p:nvPr>
            <p:ph sz="quarter" idx="1"/>
          </p:nvPr>
        </p:nvSpPr>
        <p:spPr/>
        <p:txBody>
          <a:bodyPr/>
          <a:lstStyle/>
          <a:p>
            <a:endParaRPr lang="en-US" dirty="0" smtClean="0"/>
          </a:p>
          <a:p>
            <a:r>
              <a:rPr lang="en-US" dirty="0" smtClean="0"/>
              <a:t>  </a:t>
            </a:r>
            <a:r>
              <a:rPr lang="en-US" dirty="0"/>
              <a:t>A. The gravitational force stays the same.  </a:t>
            </a:r>
            <a:br>
              <a:rPr lang="en-US" dirty="0"/>
            </a:br>
            <a:endParaRPr lang="en-US" dirty="0" smtClean="0"/>
          </a:p>
          <a:p>
            <a:r>
              <a:rPr lang="en-US" dirty="0" smtClean="0"/>
              <a:t>  </a:t>
            </a:r>
            <a:r>
              <a:rPr lang="en-US" dirty="0"/>
              <a:t>B. The gravitational force begins to repel the objects.  </a:t>
            </a:r>
            <a:br>
              <a:rPr lang="en-US" dirty="0"/>
            </a:br>
            <a:endParaRPr lang="en-US" dirty="0" smtClean="0"/>
          </a:p>
          <a:p>
            <a:r>
              <a:rPr lang="en-US" dirty="0" smtClean="0"/>
              <a:t>  </a:t>
            </a:r>
            <a:r>
              <a:rPr lang="en-US" dirty="0"/>
              <a:t>C. The gravitational force decreases.  </a:t>
            </a:r>
            <a:br>
              <a:rPr lang="en-US" dirty="0"/>
            </a:br>
            <a:endParaRPr lang="en-US" dirty="0" smtClean="0"/>
          </a:p>
          <a:p>
            <a:r>
              <a:rPr lang="en-US" dirty="0" smtClean="0"/>
              <a:t>  </a:t>
            </a:r>
            <a:r>
              <a:rPr lang="en-US" dirty="0"/>
              <a:t>D. The gravitational force increases </a:t>
            </a:r>
          </a:p>
        </p:txBody>
      </p:sp>
    </p:spTree>
    <p:extLst>
      <p:ext uri="{BB962C8B-B14F-4D97-AF65-F5344CB8AC3E}">
        <p14:creationId xmlns:p14="http://schemas.microsoft.com/office/powerpoint/2010/main" val="3536829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mph" presetSubtype="0" nodeType="clickEffect">
                                  <p:stCondLst>
                                    <p:cond delay="0"/>
                                  </p:stCondLst>
                                  <p:iterate type="lt">
                                    <p:tmAbs val="25"/>
                                  </p:iterate>
                                  <p:childTnLst>
                                    <p:set>
                                      <p:cBhvr override="childStyle">
                                        <p:cTn id="6" dur="indefinite"/>
                                        <p:tgtEl>
                                          <p:spTgt spid="3">
                                            <p:txEl>
                                              <p:pRg st="3" end="3"/>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64. Determine if the following picture is a series circuit or a parallel circuit.</a:t>
            </a:r>
            <a:endParaRPr lang="en-US" dirty="0"/>
          </a:p>
        </p:txBody>
      </p:sp>
      <p:sp>
        <p:nvSpPr>
          <p:cNvPr id="3" name="Content Placeholder 2"/>
          <p:cNvSpPr>
            <a:spLocks noGrp="1"/>
          </p:cNvSpPr>
          <p:nvPr>
            <p:ph sz="quarter" idx="1"/>
          </p:nvPr>
        </p:nvSpPr>
        <p:spPr>
          <a:xfrm>
            <a:off x="457200" y="1828800"/>
            <a:ext cx="7467600" cy="4645152"/>
          </a:xfrm>
        </p:spPr>
        <p:txBody>
          <a:bodyPr/>
          <a:lstStyle/>
          <a:p>
            <a:endParaRPr lang="en-US" dirty="0" smtClean="0"/>
          </a:p>
          <a:p>
            <a:endParaRPr lang="en-US" dirty="0"/>
          </a:p>
          <a:p>
            <a:endParaRPr lang="en-US" dirty="0" smtClean="0"/>
          </a:p>
          <a:p>
            <a:endParaRPr lang="en-US" dirty="0"/>
          </a:p>
          <a:p>
            <a:endParaRPr lang="en-US" dirty="0" smtClean="0"/>
          </a:p>
          <a:p>
            <a:endParaRPr lang="en-US" dirty="0" smtClean="0"/>
          </a:p>
          <a:p>
            <a:r>
              <a:rPr lang="en-US" dirty="0" smtClean="0"/>
              <a:t>A. series circuit</a:t>
            </a:r>
          </a:p>
          <a:p>
            <a:r>
              <a:rPr lang="en-US" dirty="0" smtClean="0"/>
              <a:t>B. parallel circuit</a:t>
            </a:r>
          </a:p>
          <a:p>
            <a:r>
              <a:rPr lang="en-US" dirty="0" smtClean="0"/>
              <a:t>C. both</a:t>
            </a:r>
          </a:p>
          <a:p>
            <a:r>
              <a:rPr lang="en-US" dirty="0" smtClean="0"/>
              <a:t>D. neither</a:t>
            </a:r>
            <a:endParaRPr lang="en-US" dirty="0"/>
          </a:p>
        </p:txBody>
      </p:sp>
      <p:pic>
        <p:nvPicPr>
          <p:cNvPr id="4" name="Picture 3"/>
          <p:cNvPicPr>
            <a:picLocks noChangeAspect="1"/>
          </p:cNvPicPr>
          <p:nvPr/>
        </p:nvPicPr>
        <p:blipFill>
          <a:blip r:embed="rId2"/>
          <a:stretch>
            <a:fillRect/>
          </a:stretch>
        </p:blipFill>
        <p:spPr>
          <a:xfrm>
            <a:off x="2971800" y="1615218"/>
            <a:ext cx="3292125" cy="2560542"/>
          </a:xfrm>
          <a:prstGeom prst="rect">
            <a:avLst/>
          </a:prstGeom>
        </p:spPr>
      </p:pic>
    </p:spTree>
    <p:extLst>
      <p:ext uri="{BB962C8B-B14F-4D97-AF65-F5344CB8AC3E}">
        <p14:creationId xmlns:p14="http://schemas.microsoft.com/office/powerpoint/2010/main" val="3888294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3.88889E-6 0.01898 L 3.88889E-6 -0.05324 " pathEditMode="relative" rAng="0" ptsTypes="AA">
                                      <p:cBhvr>
                                        <p:cTn id="6" dur="250" accel="50000" decel="50000" autoRev="1" fill="hold">
                                          <p:stCondLst>
                                            <p:cond delay="0"/>
                                          </p:stCondLst>
                                        </p:cTn>
                                        <p:tgtEl>
                                          <p:spTgt spid="3">
                                            <p:txEl>
                                              <p:pRg st="6" end="6"/>
                                            </p:txEl>
                                          </p:spTgt>
                                        </p:tgtEl>
                                        <p:attrNameLst>
                                          <p:attrName>ppt_x</p:attrName>
                                          <p:attrName>ppt_y</p:attrName>
                                        </p:attrNameLst>
                                      </p:cBhvr>
                                      <p:rCtr x="0" y="-3611"/>
                                    </p:animMotion>
                                    <p:animRot by="1500000">
                                      <p:cBhvr>
                                        <p:cTn id="7" dur="125" fill="hold">
                                          <p:stCondLst>
                                            <p:cond delay="0"/>
                                          </p:stCondLst>
                                        </p:cTn>
                                        <p:tgtEl>
                                          <p:spTgt spid="3">
                                            <p:txEl>
                                              <p:pRg st="6" end="6"/>
                                            </p:txEl>
                                          </p:spTgt>
                                        </p:tgtEl>
                                        <p:attrNameLst>
                                          <p:attrName>r</p:attrName>
                                        </p:attrNameLst>
                                      </p:cBhvr>
                                    </p:animRot>
                                    <p:animRot by="-1500000">
                                      <p:cBhvr>
                                        <p:cTn id="8" dur="125" fill="hold">
                                          <p:stCondLst>
                                            <p:cond delay="125"/>
                                          </p:stCondLst>
                                        </p:cTn>
                                        <p:tgtEl>
                                          <p:spTgt spid="3">
                                            <p:txEl>
                                              <p:pRg st="6" end="6"/>
                                            </p:txEl>
                                          </p:spTgt>
                                        </p:tgtEl>
                                        <p:attrNameLst>
                                          <p:attrName>r</p:attrName>
                                        </p:attrNameLst>
                                      </p:cBhvr>
                                    </p:animRot>
                                    <p:animRot by="-1500000">
                                      <p:cBhvr>
                                        <p:cTn id="9" dur="125" fill="hold">
                                          <p:stCondLst>
                                            <p:cond delay="250"/>
                                          </p:stCondLst>
                                        </p:cTn>
                                        <p:tgtEl>
                                          <p:spTgt spid="3">
                                            <p:txEl>
                                              <p:pRg st="6" end="6"/>
                                            </p:txEl>
                                          </p:spTgt>
                                        </p:tgtEl>
                                        <p:attrNameLst>
                                          <p:attrName>r</p:attrName>
                                        </p:attrNameLst>
                                      </p:cBhvr>
                                    </p:animRot>
                                    <p:animRot by="1500000">
                                      <p:cBhvr>
                                        <p:cTn id="10" dur="125" fill="hold">
                                          <p:stCondLst>
                                            <p:cond delay="375"/>
                                          </p:stCondLst>
                                        </p:cTn>
                                        <p:tgtEl>
                                          <p:spTgt spid="3">
                                            <p:txEl>
                                              <p:pRg st="6" end="6"/>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65. Is your body an </a:t>
            </a:r>
            <a:r>
              <a:rPr lang="en-US" dirty="0"/>
              <a:t>insulator </a:t>
            </a:r>
            <a:r>
              <a:rPr lang="en-US" dirty="0" smtClean="0"/>
              <a:t>or </a:t>
            </a:r>
            <a:r>
              <a:rPr lang="en-US" dirty="0"/>
              <a:t>a conductor</a:t>
            </a:r>
            <a:r>
              <a:rPr lang="en-US" dirty="0" smtClean="0"/>
              <a:t>?</a:t>
            </a:r>
            <a:endParaRPr lang="en-US" dirty="0"/>
          </a:p>
        </p:txBody>
      </p:sp>
      <p:sp>
        <p:nvSpPr>
          <p:cNvPr id="3" name="Content Placeholder 2"/>
          <p:cNvSpPr>
            <a:spLocks noGrp="1"/>
          </p:cNvSpPr>
          <p:nvPr>
            <p:ph sz="quarter" idx="1"/>
          </p:nvPr>
        </p:nvSpPr>
        <p:spPr/>
        <p:txBody>
          <a:bodyPr/>
          <a:lstStyle/>
          <a:p>
            <a:r>
              <a:rPr lang="en-US" dirty="0"/>
              <a:t>A. </a:t>
            </a:r>
            <a:r>
              <a:rPr lang="en-US" dirty="0" smtClean="0"/>
              <a:t>insulator</a:t>
            </a:r>
            <a:endParaRPr lang="en-US" dirty="0"/>
          </a:p>
          <a:p>
            <a:endParaRPr lang="en-US" dirty="0" smtClean="0"/>
          </a:p>
          <a:p>
            <a:r>
              <a:rPr lang="en-US" dirty="0" smtClean="0"/>
              <a:t>B</a:t>
            </a:r>
            <a:r>
              <a:rPr lang="en-US" dirty="0"/>
              <a:t>. </a:t>
            </a:r>
            <a:r>
              <a:rPr lang="en-US" dirty="0" smtClean="0"/>
              <a:t>conductor</a:t>
            </a:r>
            <a:endParaRPr lang="en-US" dirty="0"/>
          </a:p>
          <a:p>
            <a:endParaRPr lang="en-US" dirty="0" smtClean="0"/>
          </a:p>
          <a:p>
            <a:r>
              <a:rPr lang="en-US" dirty="0" smtClean="0"/>
              <a:t>C</a:t>
            </a:r>
            <a:r>
              <a:rPr lang="en-US" dirty="0"/>
              <a:t>. both</a:t>
            </a:r>
          </a:p>
          <a:p>
            <a:endParaRPr lang="en-US" dirty="0" smtClean="0"/>
          </a:p>
          <a:p>
            <a:r>
              <a:rPr lang="en-US" dirty="0" smtClean="0"/>
              <a:t>D</a:t>
            </a:r>
            <a:r>
              <a:rPr lang="en-US" dirty="0"/>
              <a:t>. neither</a:t>
            </a:r>
          </a:p>
          <a:p>
            <a:pPr marL="0" indent="0">
              <a:buNone/>
            </a:pPr>
            <a:endParaRPr lang="en-US" dirty="0"/>
          </a:p>
        </p:txBody>
      </p:sp>
    </p:spTree>
    <p:extLst>
      <p:ext uri="{BB962C8B-B14F-4D97-AF65-F5344CB8AC3E}">
        <p14:creationId xmlns:p14="http://schemas.microsoft.com/office/powerpoint/2010/main" val="456725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3">
                                            <p:txEl>
                                              <p:pRg st="4" end="4"/>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66. What is the velocity of a car that is traveling 20 m North for 4 s?</a:t>
            </a:r>
            <a:br>
              <a:rPr lang="en-US" dirty="0" smtClean="0"/>
            </a:br>
            <a:r>
              <a:rPr lang="en-US" dirty="0"/>
              <a:t>Remember: Speed = </a:t>
            </a:r>
            <a:r>
              <a:rPr lang="en-US" dirty="0" smtClean="0"/>
              <a:t>D/t</a:t>
            </a:r>
            <a:endParaRPr lang="en-US" dirty="0"/>
          </a:p>
        </p:txBody>
      </p:sp>
      <p:sp>
        <p:nvSpPr>
          <p:cNvPr id="3" name="Content Placeholder 2"/>
          <p:cNvSpPr>
            <a:spLocks noGrp="1"/>
          </p:cNvSpPr>
          <p:nvPr>
            <p:ph sz="quarter" idx="1"/>
          </p:nvPr>
        </p:nvSpPr>
        <p:spPr/>
        <p:txBody>
          <a:bodyPr/>
          <a:lstStyle/>
          <a:p>
            <a:r>
              <a:rPr lang="en-US" dirty="0" smtClean="0"/>
              <a:t>A. 80 </a:t>
            </a:r>
            <a:r>
              <a:rPr lang="en-US" dirty="0"/>
              <a:t>m/s²</a:t>
            </a:r>
            <a:endParaRPr lang="en-US" dirty="0" smtClean="0"/>
          </a:p>
          <a:p>
            <a:endParaRPr lang="en-US" dirty="0"/>
          </a:p>
          <a:p>
            <a:r>
              <a:rPr lang="en-US" dirty="0" smtClean="0"/>
              <a:t>B. 80 m/s² North</a:t>
            </a:r>
          </a:p>
          <a:p>
            <a:endParaRPr lang="en-US" dirty="0"/>
          </a:p>
          <a:p>
            <a:r>
              <a:rPr lang="en-US" dirty="0" smtClean="0"/>
              <a:t>C. 5 m/s²</a:t>
            </a:r>
          </a:p>
          <a:p>
            <a:endParaRPr lang="en-US" dirty="0"/>
          </a:p>
          <a:p>
            <a:r>
              <a:rPr lang="en-US" dirty="0" smtClean="0"/>
              <a:t>D. 5 m/s² North</a:t>
            </a:r>
            <a:endParaRPr lang="en-US" dirty="0"/>
          </a:p>
        </p:txBody>
      </p:sp>
    </p:spTree>
    <p:extLst>
      <p:ext uri="{BB962C8B-B14F-4D97-AF65-F5344CB8AC3E}">
        <p14:creationId xmlns:p14="http://schemas.microsoft.com/office/powerpoint/2010/main" val="4186349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mph" presetSubtype="0" fill="hold" nodeType="clickEffect">
                                  <p:stCondLst>
                                    <p:cond delay="0"/>
                                  </p:stCondLst>
                                  <p:iterate type="lt">
                                    <p:tmPct val="4000"/>
                                  </p:iterate>
                                  <p:childTnLst>
                                    <p:set>
                                      <p:cBhvr override="childStyle">
                                        <p:cTn id="6" dur="500" fill="hold"/>
                                        <p:tgtEl>
                                          <p:spTgt spid="3">
                                            <p:txEl>
                                              <p:pRg st="6" end="6"/>
                                            </p:txEl>
                                          </p:spTgt>
                                        </p:tgtEl>
                                        <p:attrNameLst>
                                          <p:attrName>style.color</p:attrName>
                                        </p:attrNameLst>
                                      </p:cBhvr>
                                      <p:to>
                                        <p:clrVal>
                                          <a:srgbClr val="FF0000"/>
                                        </p:clrVal>
                                      </p:to>
                                    </p:set>
                                    <p:set>
                                      <p:cBhvr>
                                        <p:cTn id="7" dur="500" fill="hold"/>
                                        <p:tgtEl>
                                          <p:spTgt spid="3">
                                            <p:txEl>
                                              <p:pRg st="6" end="6"/>
                                            </p:txEl>
                                          </p:spTgt>
                                        </p:tgtEl>
                                        <p:attrNameLst>
                                          <p:attrName>fillcolor</p:attrName>
                                        </p:attrNameLst>
                                      </p:cBhvr>
                                      <p:to>
                                        <p:clrVal>
                                          <a:srgbClr val="FF0000"/>
                                        </p:clrVal>
                                      </p:to>
                                    </p:set>
                                    <p:set>
                                      <p:cBhvr>
                                        <p:cTn id="8" dur="500" fill="hold"/>
                                        <p:tgtEl>
                                          <p:spTgt spid="3">
                                            <p:txEl>
                                              <p:pRg st="6" end="6"/>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3306762"/>
          </a:xfrm>
        </p:spPr>
        <p:txBody>
          <a:bodyPr>
            <a:normAutofit fontScale="90000"/>
          </a:bodyPr>
          <a:lstStyle/>
          <a:p>
            <a:pPr algn="ctr"/>
            <a:r>
              <a:rPr lang="en-US" dirty="0" smtClean="0"/>
              <a:t>67. </a:t>
            </a:r>
            <a:r>
              <a:rPr lang="en-US" dirty="0"/>
              <a:t>Which of the following objects exerts gravitational force?</a:t>
            </a:r>
            <a:br>
              <a:rPr lang="en-US" dirty="0"/>
            </a:br>
            <a:r>
              <a:rPr lang="en-US" dirty="0"/>
              <a:t/>
            </a:r>
            <a:br>
              <a:rPr lang="en-US" dirty="0"/>
            </a:br>
            <a:r>
              <a:rPr lang="en-US" b="1" dirty="0" smtClean="0"/>
              <a:t>I</a:t>
            </a:r>
            <a:r>
              <a:rPr lang="en-US" b="1" dirty="0"/>
              <a:t>. the Sun </a:t>
            </a:r>
            <a:br>
              <a:rPr lang="en-US" b="1" dirty="0"/>
            </a:br>
            <a:r>
              <a:rPr lang="en-US" b="1" dirty="0"/>
              <a:t>II. the Earth </a:t>
            </a:r>
            <a:br>
              <a:rPr lang="en-US" b="1" dirty="0"/>
            </a:br>
            <a:r>
              <a:rPr lang="en-US" b="1" dirty="0"/>
              <a:t>III. the Moon </a:t>
            </a:r>
            <a:br>
              <a:rPr lang="en-US" b="1" dirty="0"/>
            </a:br>
            <a:r>
              <a:rPr lang="en-US" b="1" dirty="0"/>
              <a:t>IV. a basketball </a:t>
            </a:r>
            <a:br>
              <a:rPr lang="en-US" b="1" dirty="0"/>
            </a:br>
            <a:r>
              <a:rPr lang="en-US" b="1" dirty="0"/>
              <a:t>V. an apple </a:t>
            </a:r>
          </a:p>
        </p:txBody>
      </p:sp>
      <p:sp>
        <p:nvSpPr>
          <p:cNvPr id="3" name="Content Placeholder 2"/>
          <p:cNvSpPr>
            <a:spLocks noGrp="1"/>
          </p:cNvSpPr>
          <p:nvPr>
            <p:ph sz="quarter" idx="1"/>
          </p:nvPr>
        </p:nvSpPr>
        <p:spPr>
          <a:xfrm>
            <a:off x="457200" y="3429000"/>
            <a:ext cx="7467600" cy="3044952"/>
          </a:xfrm>
        </p:spPr>
        <p:txBody>
          <a:bodyPr/>
          <a:lstStyle/>
          <a:p>
            <a:r>
              <a:rPr lang="en-US" dirty="0" smtClean="0"/>
              <a:t>  </a:t>
            </a:r>
            <a:r>
              <a:rPr lang="en-US" dirty="0"/>
              <a:t>A. I and II only  </a:t>
            </a:r>
            <a:br>
              <a:rPr lang="en-US" dirty="0"/>
            </a:br>
            <a:endParaRPr lang="en-US" dirty="0" smtClean="0"/>
          </a:p>
          <a:p>
            <a:r>
              <a:rPr lang="en-US" dirty="0" smtClean="0"/>
              <a:t>  </a:t>
            </a:r>
            <a:r>
              <a:rPr lang="en-US" dirty="0"/>
              <a:t>B. I, II, III, IV and V  </a:t>
            </a:r>
            <a:br>
              <a:rPr lang="en-US" dirty="0"/>
            </a:br>
            <a:endParaRPr lang="en-US" dirty="0" smtClean="0"/>
          </a:p>
          <a:p>
            <a:r>
              <a:rPr lang="en-US" dirty="0" smtClean="0"/>
              <a:t>  </a:t>
            </a:r>
            <a:r>
              <a:rPr lang="en-US" dirty="0"/>
              <a:t>C. I, II, and III only  </a:t>
            </a:r>
            <a:br>
              <a:rPr lang="en-US" dirty="0"/>
            </a:br>
            <a:endParaRPr lang="en-US" dirty="0" smtClean="0"/>
          </a:p>
          <a:p>
            <a:r>
              <a:rPr lang="en-US" dirty="0" smtClean="0"/>
              <a:t>  </a:t>
            </a:r>
            <a:r>
              <a:rPr lang="en-US" dirty="0"/>
              <a:t>D. IV and V only </a:t>
            </a:r>
          </a:p>
        </p:txBody>
      </p:sp>
    </p:spTree>
    <p:extLst>
      <p:ext uri="{BB962C8B-B14F-4D97-AF65-F5344CB8AC3E}">
        <p14:creationId xmlns:p14="http://schemas.microsoft.com/office/powerpoint/2010/main" val="3136785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2000" fill="hold"/>
                                        <p:tgtEl>
                                          <p:spTgt spid="3">
                                            <p:txEl>
                                              <p:pRg st="1" end="1"/>
                                            </p:txEl>
                                          </p:spTgt>
                                        </p:tgtEl>
                                        <p:attrNameLst>
                                          <p:attrName>style.color</p:attrName>
                                        </p:attrNameLst>
                                      </p:cBhvr>
                                      <p:to>
                                        <a:srgbClr val="FF0000"/>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68. </a:t>
            </a:r>
            <a:r>
              <a:rPr lang="en-US" dirty="0"/>
              <a:t>When does a static charge happen?  </a:t>
            </a:r>
            <a:r>
              <a:rPr lang="en-US" dirty="0" smtClean="0"/>
              <a:t> </a:t>
            </a:r>
            <a:endParaRPr lang="en-US" dirty="0"/>
          </a:p>
        </p:txBody>
      </p:sp>
      <p:sp>
        <p:nvSpPr>
          <p:cNvPr id="3" name="Content Placeholder 2"/>
          <p:cNvSpPr>
            <a:spLocks noGrp="1"/>
          </p:cNvSpPr>
          <p:nvPr>
            <p:ph sz="quarter" idx="1"/>
          </p:nvPr>
        </p:nvSpPr>
        <p:spPr/>
        <p:txBody>
          <a:bodyPr/>
          <a:lstStyle/>
          <a:p>
            <a:pPr lvl="0"/>
            <a:r>
              <a:rPr lang="en-US" dirty="0" smtClean="0"/>
              <a:t>A. </a:t>
            </a:r>
            <a:r>
              <a:rPr lang="en-US" dirty="0"/>
              <a:t>When </a:t>
            </a:r>
            <a:r>
              <a:rPr lang="en-US" dirty="0" smtClean="0"/>
              <a:t>protons </a:t>
            </a:r>
            <a:r>
              <a:rPr lang="en-US" dirty="0"/>
              <a:t>build up or are transferred from one object to </a:t>
            </a:r>
            <a:r>
              <a:rPr lang="en-US" dirty="0" smtClean="0"/>
              <a:t>another</a:t>
            </a:r>
          </a:p>
          <a:p>
            <a:endParaRPr lang="en-US" dirty="0" smtClean="0"/>
          </a:p>
          <a:p>
            <a:pPr lvl="0"/>
            <a:r>
              <a:rPr lang="en-US" dirty="0" smtClean="0"/>
              <a:t>B. </a:t>
            </a:r>
            <a:r>
              <a:rPr lang="en-US" dirty="0"/>
              <a:t>When electrons build up or are transferred from one object to another</a:t>
            </a:r>
          </a:p>
          <a:p>
            <a:endParaRPr lang="en-US" dirty="0" smtClean="0"/>
          </a:p>
          <a:p>
            <a:pPr lvl="0"/>
            <a:r>
              <a:rPr lang="en-US" dirty="0" smtClean="0"/>
              <a:t>C. </a:t>
            </a:r>
            <a:r>
              <a:rPr lang="en-US" dirty="0"/>
              <a:t>When </a:t>
            </a:r>
            <a:r>
              <a:rPr lang="en-US" dirty="0" smtClean="0"/>
              <a:t>protons are created.</a:t>
            </a:r>
            <a:endParaRPr lang="en-US" dirty="0"/>
          </a:p>
          <a:p>
            <a:endParaRPr lang="en-US" dirty="0" smtClean="0"/>
          </a:p>
          <a:p>
            <a:pPr lvl="0"/>
            <a:r>
              <a:rPr lang="en-US" dirty="0" smtClean="0"/>
              <a:t>D. </a:t>
            </a:r>
            <a:r>
              <a:rPr lang="en-US" dirty="0"/>
              <a:t>When </a:t>
            </a:r>
            <a:r>
              <a:rPr lang="en-US" dirty="0" smtClean="0"/>
              <a:t>electrons </a:t>
            </a:r>
            <a:r>
              <a:rPr lang="en-US" dirty="0"/>
              <a:t>are created.</a:t>
            </a:r>
          </a:p>
          <a:p>
            <a:endParaRPr lang="en-US" dirty="0"/>
          </a:p>
        </p:txBody>
      </p:sp>
    </p:spTree>
    <p:extLst>
      <p:ext uri="{BB962C8B-B14F-4D97-AF65-F5344CB8AC3E}">
        <p14:creationId xmlns:p14="http://schemas.microsoft.com/office/powerpoint/2010/main" val="2201225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3">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69. In </a:t>
            </a:r>
            <a:r>
              <a:rPr lang="en-US" dirty="0"/>
              <a:t>an electromagnetic wave, the charged particles make what type of fields</a:t>
            </a:r>
            <a:r>
              <a:rPr lang="en-US" dirty="0" smtClean="0"/>
              <a:t>?</a:t>
            </a:r>
            <a:endParaRPr lang="en-US" dirty="0"/>
          </a:p>
        </p:txBody>
      </p:sp>
      <p:sp>
        <p:nvSpPr>
          <p:cNvPr id="3" name="Content Placeholder 2"/>
          <p:cNvSpPr>
            <a:spLocks noGrp="1"/>
          </p:cNvSpPr>
          <p:nvPr>
            <p:ph sz="quarter" idx="1"/>
          </p:nvPr>
        </p:nvSpPr>
        <p:spPr/>
        <p:txBody>
          <a:bodyPr/>
          <a:lstStyle/>
          <a:p>
            <a:r>
              <a:rPr lang="en-US" dirty="0" smtClean="0"/>
              <a:t>A. electric field</a:t>
            </a:r>
          </a:p>
          <a:p>
            <a:endParaRPr lang="en-US" dirty="0"/>
          </a:p>
          <a:p>
            <a:r>
              <a:rPr lang="en-US" dirty="0" smtClean="0"/>
              <a:t>B. magnetic field</a:t>
            </a:r>
          </a:p>
          <a:p>
            <a:endParaRPr lang="en-US" dirty="0"/>
          </a:p>
          <a:p>
            <a:r>
              <a:rPr lang="en-US" dirty="0" smtClean="0"/>
              <a:t>C. both</a:t>
            </a:r>
          </a:p>
          <a:p>
            <a:endParaRPr lang="en-US" dirty="0"/>
          </a:p>
          <a:p>
            <a:r>
              <a:rPr lang="en-US" dirty="0" smtClean="0"/>
              <a:t>D. neither</a:t>
            </a:r>
            <a:endParaRPr lang="en-US" dirty="0"/>
          </a:p>
        </p:txBody>
      </p:sp>
    </p:spTree>
    <p:extLst>
      <p:ext uri="{BB962C8B-B14F-4D97-AF65-F5344CB8AC3E}">
        <p14:creationId xmlns:p14="http://schemas.microsoft.com/office/powerpoint/2010/main" val="2293753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3">
                                            <p:txEl>
                                              <p:pRg st="2" end="2"/>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325562"/>
          </a:xfrm>
        </p:spPr>
        <p:txBody>
          <a:bodyPr>
            <a:normAutofit fontScale="90000"/>
          </a:bodyPr>
          <a:lstStyle/>
          <a:p>
            <a:r>
              <a:rPr lang="en-US" dirty="0" smtClean="0"/>
              <a:t>6. Stephen  measured the length of a section of a river as 182 m. Convert this measurement to centimeters.</a:t>
            </a:r>
            <a:endParaRPr lang="en-US" dirty="0"/>
          </a:p>
        </p:txBody>
      </p:sp>
      <p:sp>
        <p:nvSpPr>
          <p:cNvPr id="3" name="Content Placeholder 2"/>
          <p:cNvSpPr>
            <a:spLocks noGrp="1"/>
          </p:cNvSpPr>
          <p:nvPr>
            <p:ph sz="quarter" idx="1"/>
          </p:nvPr>
        </p:nvSpPr>
        <p:spPr>
          <a:xfrm>
            <a:off x="457200" y="1905000"/>
            <a:ext cx="7467600" cy="4568952"/>
          </a:xfrm>
        </p:spPr>
        <p:txBody>
          <a:bodyPr/>
          <a:lstStyle/>
          <a:p>
            <a:r>
              <a:rPr lang="en-US" dirty="0" smtClean="0"/>
              <a:t>A. 182 cm</a:t>
            </a:r>
          </a:p>
          <a:p>
            <a:pPr marL="0" indent="0">
              <a:buNone/>
            </a:pPr>
            <a:endParaRPr lang="en-US" dirty="0" smtClean="0"/>
          </a:p>
          <a:p>
            <a:r>
              <a:rPr lang="en-US" dirty="0" smtClean="0"/>
              <a:t>B. 1,820 cm</a:t>
            </a:r>
          </a:p>
          <a:p>
            <a:pPr marL="0" indent="0">
              <a:buNone/>
            </a:pPr>
            <a:endParaRPr lang="en-US" dirty="0" smtClean="0"/>
          </a:p>
          <a:p>
            <a:r>
              <a:rPr lang="en-US" dirty="0" smtClean="0"/>
              <a:t>C. 18,200 cm</a:t>
            </a:r>
          </a:p>
          <a:p>
            <a:pPr marL="0" indent="0">
              <a:buNone/>
            </a:pPr>
            <a:endParaRPr lang="en-US" dirty="0" smtClean="0"/>
          </a:p>
          <a:p>
            <a:r>
              <a:rPr lang="en-US" dirty="0" smtClean="0"/>
              <a:t>D. 182, 000 cm</a:t>
            </a:r>
            <a:endParaRPr lang="en-US" dirty="0"/>
          </a:p>
        </p:txBody>
      </p:sp>
    </p:spTree>
    <p:extLst>
      <p:ext uri="{BB962C8B-B14F-4D97-AF65-F5344CB8AC3E}">
        <p14:creationId xmlns:p14="http://schemas.microsoft.com/office/powerpoint/2010/main" val="3704284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3">
                                            <p:txEl>
                                              <p:pRg st="4" end="4"/>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70. </a:t>
            </a:r>
            <a:r>
              <a:rPr lang="en-US" dirty="0"/>
              <a:t>What is the relationship between electricity and magnetism? </a:t>
            </a:r>
          </a:p>
        </p:txBody>
      </p:sp>
      <p:sp>
        <p:nvSpPr>
          <p:cNvPr id="3" name="Content Placeholder 2"/>
          <p:cNvSpPr>
            <a:spLocks noGrp="1"/>
          </p:cNvSpPr>
          <p:nvPr>
            <p:ph sz="quarter" idx="1"/>
          </p:nvPr>
        </p:nvSpPr>
        <p:spPr/>
        <p:txBody>
          <a:bodyPr>
            <a:normAutofit lnSpcReduction="10000"/>
          </a:bodyPr>
          <a:lstStyle/>
          <a:p>
            <a:r>
              <a:rPr lang="en-US" dirty="0" smtClean="0"/>
              <a:t>  </a:t>
            </a:r>
            <a:r>
              <a:rPr lang="en-US" dirty="0"/>
              <a:t>A. An electric current creates a magnetic field, and a moving magnet creates a current</a:t>
            </a:r>
            <a:r>
              <a:rPr lang="en-US" dirty="0" smtClean="0"/>
              <a:t>.</a:t>
            </a:r>
          </a:p>
          <a:p>
            <a:endParaRPr lang="en-US" dirty="0" smtClean="0"/>
          </a:p>
          <a:p>
            <a:r>
              <a:rPr lang="en-US" dirty="0" smtClean="0"/>
              <a:t>  </a:t>
            </a:r>
            <a:r>
              <a:rPr lang="en-US" dirty="0"/>
              <a:t>B. A moving magnet creates a magnetic field, and an electric current makes electrons stand still</a:t>
            </a:r>
            <a:r>
              <a:rPr lang="en-US" dirty="0" smtClean="0"/>
              <a:t>.</a:t>
            </a:r>
          </a:p>
          <a:p>
            <a:endParaRPr lang="en-US" dirty="0" smtClean="0"/>
          </a:p>
          <a:p>
            <a:r>
              <a:rPr lang="en-US" dirty="0" smtClean="0"/>
              <a:t>  </a:t>
            </a:r>
            <a:r>
              <a:rPr lang="en-US" dirty="0"/>
              <a:t>C. A moving magnet creates a current, and a still magnet creates a current</a:t>
            </a:r>
            <a:r>
              <a:rPr lang="en-US" dirty="0" smtClean="0"/>
              <a:t>.</a:t>
            </a:r>
          </a:p>
          <a:p>
            <a:endParaRPr lang="en-US" dirty="0" smtClean="0"/>
          </a:p>
          <a:p>
            <a:r>
              <a:rPr lang="en-US" dirty="0" smtClean="0"/>
              <a:t>  </a:t>
            </a:r>
            <a:r>
              <a:rPr lang="en-US" dirty="0"/>
              <a:t>D. An electric current creates a magnetic field, and electrons that are </a:t>
            </a:r>
            <a:r>
              <a:rPr lang="en-US" dirty="0" smtClean="0"/>
              <a:t>moving </a:t>
            </a:r>
            <a:r>
              <a:rPr lang="en-US" dirty="0"/>
              <a:t>create a magnetic field.</a:t>
            </a:r>
          </a:p>
        </p:txBody>
      </p:sp>
    </p:spTree>
    <p:extLst>
      <p:ext uri="{BB962C8B-B14F-4D97-AF65-F5344CB8AC3E}">
        <p14:creationId xmlns:p14="http://schemas.microsoft.com/office/powerpoint/2010/main" val="20473764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mph" presetSubtype="0" fill="hold" nodeType="clickEffect">
                                  <p:stCondLst>
                                    <p:cond delay="0"/>
                                  </p:stCondLst>
                                  <p:childTnLst>
                                    <p:animClr clrSpc="rgb" dir="cw">
                                      <p:cBhvr override="childStyle">
                                        <p:cTn id="6" dur="500" fill="hold"/>
                                        <p:tgtEl>
                                          <p:spTgt spid="3">
                                            <p:txEl>
                                              <p:pRg st="6" end="6"/>
                                            </p:txEl>
                                          </p:spTgt>
                                        </p:tgtEl>
                                        <p:attrNameLst>
                                          <p:attrName>style.color</p:attrName>
                                        </p:attrNameLst>
                                      </p:cBhvr>
                                      <p:to>
                                        <a:srgbClr val="FF0000"/>
                                      </p:to>
                                    </p:animClr>
                                    <p:animClr clrSpc="rgb" dir="cw">
                                      <p:cBhvr>
                                        <p:cTn id="7" dur="500" fill="hold"/>
                                        <p:tgtEl>
                                          <p:spTgt spid="3">
                                            <p:txEl>
                                              <p:pRg st="6" end="6"/>
                                            </p:txEl>
                                          </p:spTgt>
                                        </p:tgtEl>
                                        <p:attrNameLst>
                                          <p:attrName>fillcolor</p:attrName>
                                        </p:attrNameLst>
                                      </p:cBhvr>
                                      <p:to>
                                        <a:srgbClr val="FF0000"/>
                                      </p:to>
                                    </p:animClr>
                                    <p:set>
                                      <p:cBhvr>
                                        <p:cTn id="8" dur="500" fill="hold"/>
                                        <p:tgtEl>
                                          <p:spTgt spid="3">
                                            <p:txEl>
                                              <p:pRg st="6" end="6"/>
                                            </p:txEl>
                                          </p:spTgt>
                                        </p:tgtEl>
                                        <p:attrNameLst>
                                          <p:attrName>fill.type</p:attrName>
                                        </p:attrNameLst>
                                      </p:cBhvr>
                                      <p:to>
                                        <p:strVal val="solid"/>
                                      </p:to>
                                    </p:set>
                                    <p:set>
                                      <p:cBhvr>
                                        <p:cTn id="9" dur="500" fill="hold"/>
                                        <p:tgtEl>
                                          <p:spTgt spid="3">
                                            <p:txEl>
                                              <p:pRg st="6" end="6"/>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71. Convert 12˚C into Kelvin.</a:t>
            </a:r>
            <a:br>
              <a:rPr lang="en-US" dirty="0" smtClean="0"/>
            </a:br>
            <a:r>
              <a:rPr lang="en-US" dirty="0" smtClean="0"/>
              <a:t>Remember: k = c + 273 </a:t>
            </a:r>
            <a:endParaRPr lang="en-US" dirty="0"/>
          </a:p>
        </p:txBody>
      </p:sp>
      <p:sp>
        <p:nvSpPr>
          <p:cNvPr id="3" name="Content Placeholder 2"/>
          <p:cNvSpPr>
            <a:spLocks noGrp="1"/>
          </p:cNvSpPr>
          <p:nvPr>
            <p:ph sz="quarter" idx="1"/>
          </p:nvPr>
        </p:nvSpPr>
        <p:spPr/>
        <p:txBody>
          <a:bodyPr/>
          <a:lstStyle/>
          <a:p>
            <a:r>
              <a:rPr lang="en-US" dirty="0" smtClean="0"/>
              <a:t>A. 285 K</a:t>
            </a:r>
          </a:p>
          <a:p>
            <a:endParaRPr lang="en-US" dirty="0"/>
          </a:p>
          <a:p>
            <a:r>
              <a:rPr lang="en-US" dirty="0" smtClean="0"/>
              <a:t>B. 295 K</a:t>
            </a:r>
          </a:p>
          <a:p>
            <a:endParaRPr lang="en-US" dirty="0"/>
          </a:p>
          <a:p>
            <a:r>
              <a:rPr lang="en-US" dirty="0" smtClean="0"/>
              <a:t>C. 305 K</a:t>
            </a:r>
          </a:p>
          <a:p>
            <a:endParaRPr lang="en-US" dirty="0"/>
          </a:p>
          <a:p>
            <a:r>
              <a:rPr lang="en-US" dirty="0" smtClean="0"/>
              <a:t>D. 315 K</a:t>
            </a:r>
            <a:endParaRPr lang="en-US" dirty="0"/>
          </a:p>
        </p:txBody>
      </p:sp>
    </p:spTree>
    <p:extLst>
      <p:ext uri="{BB962C8B-B14F-4D97-AF65-F5344CB8AC3E}">
        <p14:creationId xmlns:p14="http://schemas.microsoft.com/office/powerpoint/2010/main" val="63983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3">
                                            <p:txEl>
                                              <p:pRg st="0" end="0"/>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72. </a:t>
            </a:r>
            <a:r>
              <a:rPr lang="en-US" dirty="0"/>
              <a:t>Which of these is an advantage of parallel circuits over series circuits? </a:t>
            </a:r>
          </a:p>
        </p:txBody>
      </p:sp>
      <p:sp>
        <p:nvSpPr>
          <p:cNvPr id="3" name="Content Placeholder 2"/>
          <p:cNvSpPr>
            <a:spLocks noGrp="1"/>
          </p:cNvSpPr>
          <p:nvPr>
            <p:ph sz="quarter" idx="1"/>
          </p:nvPr>
        </p:nvSpPr>
        <p:spPr/>
        <p:txBody>
          <a:bodyPr/>
          <a:lstStyle/>
          <a:p>
            <a:r>
              <a:rPr lang="en-US" dirty="0" smtClean="0"/>
              <a:t>  </a:t>
            </a:r>
            <a:r>
              <a:rPr lang="en-US" dirty="0"/>
              <a:t>A. If one receiver stops the energy flow, the other receivers can still work.  </a:t>
            </a:r>
            <a:br>
              <a:rPr lang="en-US" dirty="0"/>
            </a:br>
            <a:endParaRPr lang="en-US" dirty="0" smtClean="0"/>
          </a:p>
          <a:p>
            <a:r>
              <a:rPr lang="en-US" dirty="0" smtClean="0"/>
              <a:t>  </a:t>
            </a:r>
            <a:r>
              <a:rPr lang="en-US" dirty="0"/>
              <a:t>B. If the battery dies, energy can still flow through the receivers.  </a:t>
            </a:r>
            <a:br>
              <a:rPr lang="en-US" dirty="0"/>
            </a:br>
            <a:endParaRPr lang="en-US" dirty="0" smtClean="0"/>
          </a:p>
          <a:p>
            <a:r>
              <a:rPr lang="en-US" dirty="0" smtClean="0"/>
              <a:t>  </a:t>
            </a:r>
            <a:r>
              <a:rPr lang="en-US" dirty="0"/>
              <a:t>C. The voltage is stronger from the battery.  </a:t>
            </a:r>
            <a:br>
              <a:rPr lang="en-US" dirty="0"/>
            </a:br>
            <a:endParaRPr lang="en-US" dirty="0" smtClean="0"/>
          </a:p>
          <a:p>
            <a:r>
              <a:rPr lang="en-US" dirty="0" smtClean="0"/>
              <a:t>  </a:t>
            </a:r>
            <a:r>
              <a:rPr lang="en-US" dirty="0"/>
              <a:t>D. The current is stronger through the receivers </a:t>
            </a:r>
          </a:p>
        </p:txBody>
      </p:sp>
    </p:spTree>
    <p:extLst>
      <p:ext uri="{BB962C8B-B14F-4D97-AF65-F5344CB8AC3E}">
        <p14:creationId xmlns:p14="http://schemas.microsoft.com/office/powerpoint/2010/main" val="3987402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mph" presetSubtype="0" nodeType="clickEffect">
                                  <p:stCondLst>
                                    <p:cond delay="0"/>
                                  </p:stCondLst>
                                  <p:iterate type="lt">
                                    <p:tmAbs val="25"/>
                                  </p:iterate>
                                  <p:childTnLst>
                                    <p:set>
                                      <p:cBhvr override="childStyle">
                                        <p:cTn id="6" dur="indefinite"/>
                                        <p:tgtEl>
                                          <p:spTgt spid="3">
                                            <p:txEl>
                                              <p:pRg st="0" end="0"/>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2468562"/>
          </a:xfrm>
        </p:spPr>
        <p:txBody>
          <a:bodyPr>
            <a:noAutofit/>
          </a:bodyPr>
          <a:lstStyle/>
          <a:p>
            <a:r>
              <a:rPr lang="en-US" sz="2400" dirty="0" smtClean="0"/>
              <a:t>73. </a:t>
            </a:r>
            <a:r>
              <a:rPr lang="en-US" sz="2400" dirty="0"/>
              <a:t>Fran is conducting an experiment to determine how light affects the growth of bread mold. She is trying to decide the best way to conduct her experiment in order to collect meaningful data. Which of the following experiments would help Fran collect the best data? </a:t>
            </a:r>
          </a:p>
        </p:txBody>
      </p:sp>
      <p:sp>
        <p:nvSpPr>
          <p:cNvPr id="3" name="Content Placeholder 2"/>
          <p:cNvSpPr>
            <a:spLocks noGrp="1"/>
          </p:cNvSpPr>
          <p:nvPr>
            <p:ph sz="quarter" idx="1"/>
          </p:nvPr>
        </p:nvSpPr>
        <p:spPr>
          <a:xfrm>
            <a:off x="457200" y="2819400"/>
            <a:ext cx="7467600" cy="3654552"/>
          </a:xfrm>
        </p:spPr>
        <p:txBody>
          <a:bodyPr>
            <a:normAutofit fontScale="92500" lnSpcReduction="20000"/>
          </a:bodyPr>
          <a:lstStyle/>
          <a:p>
            <a:r>
              <a:rPr lang="en-US" dirty="0" smtClean="0"/>
              <a:t>  </a:t>
            </a:r>
            <a:r>
              <a:rPr lang="en-US" dirty="0"/>
              <a:t>A. Place the main ingredients of bread in a lighted area and the same amount of the ingredients in a darkened area, and then observe the rate of mold growth over time.  </a:t>
            </a:r>
            <a:endParaRPr lang="en-US" dirty="0" smtClean="0"/>
          </a:p>
          <a:p>
            <a:r>
              <a:rPr lang="en-US" dirty="0" smtClean="0"/>
              <a:t>  </a:t>
            </a:r>
            <a:r>
              <a:rPr lang="en-US" dirty="0"/>
              <a:t>B. Place one sample of white bread and one sample of whole wheat bread in a lighted area, and then observe the rate of mold growth over time.  </a:t>
            </a:r>
            <a:endParaRPr lang="en-US" dirty="0" smtClean="0"/>
          </a:p>
          <a:p>
            <a:r>
              <a:rPr lang="en-US" dirty="0" smtClean="0"/>
              <a:t>  </a:t>
            </a:r>
            <a:r>
              <a:rPr lang="en-US" dirty="0"/>
              <a:t>C. Place one piece of bread in a lighted area and one piece of bread in a darkened area, and then observe the rate of mold growth over time.  </a:t>
            </a:r>
            <a:endParaRPr lang="en-US" dirty="0" smtClean="0"/>
          </a:p>
          <a:p>
            <a:r>
              <a:rPr lang="en-US" dirty="0" smtClean="0"/>
              <a:t>  </a:t>
            </a:r>
            <a:r>
              <a:rPr lang="en-US" dirty="0"/>
              <a:t>D. Place a sample of bread mold in a moist, dark area and record its rate of growth over time. </a:t>
            </a:r>
          </a:p>
        </p:txBody>
      </p:sp>
    </p:spTree>
    <p:extLst>
      <p:ext uri="{BB962C8B-B14F-4D97-AF65-F5344CB8AC3E}">
        <p14:creationId xmlns:p14="http://schemas.microsoft.com/office/powerpoint/2010/main" val="660502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3">
                                            <p:txEl>
                                              <p:pRg st="2" end="2"/>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2316162"/>
          </a:xfrm>
        </p:spPr>
        <p:txBody>
          <a:bodyPr>
            <a:normAutofit fontScale="90000"/>
          </a:bodyPr>
          <a:lstStyle/>
          <a:p>
            <a:r>
              <a:rPr lang="en-US" dirty="0" smtClean="0"/>
              <a:t>74. </a:t>
            </a:r>
            <a:r>
              <a:rPr lang="en-US" dirty="0"/>
              <a:t>Aristotle, the ancient Greek philosopher, thought that heavy objects fall to Earth faster than lighter objects. How could Aristotle's hypothesis be supported or disproved? </a:t>
            </a:r>
          </a:p>
        </p:txBody>
      </p:sp>
      <p:sp>
        <p:nvSpPr>
          <p:cNvPr id="3" name="Content Placeholder 2"/>
          <p:cNvSpPr>
            <a:spLocks noGrp="1"/>
          </p:cNvSpPr>
          <p:nvPr>
            <p:ph sz="quarter" idx="1"/>
          </p:nvPr>
        </p:nvSpPr>
        <p:spPr>
          <a:xfrm>
            <a:off x="457200" y="2590800"/>
            <a:ext cx="7467600" cy="3883152"/>
          </a:xfrm>
        </p:spPr>
        <p:txBody>
          <a:bodyPr>
            <a:normAutofit fontScale="92500" lnSpcReduction="10000"/>
          </a:bodyPr>
          <a:lstStyle/>
          <a:p>
            <a:r>
              <a:rPr lang="en-US" dirty="0" smtClean="0"/>
              <a:t>  </a:t>
            </a:r>
            <a:r>
              <a:rPr lang="en-US" dirty="0"/>
              <a:t>A. Find out if there is a consensus of opinion among leading scientists.  </a:t>
            </a:r>
            <a:br>
              <a:rPr lang="en-US" dirty="0"/>
            </a:br>
            <a:endParaRPr lang="en-US" dirty="0" smtClean="0"/>
          </a:p>
          <a:p>
            <a:r>
              <a:rPr lang="en-US" dirty="0" smtClean="0"/>
              <a:t>  </a:t>
            </a:r>
            <a:r>
              <a:rPr lang="en-US" dirty="0"/>
              <a:t>B. Have supporters of Aristotle's idea debate people who disagree with Aristotle's idea.  </a:t>
            </a:r>
            <a:br>
              <a:rPr lang="en-US" dirty="0"/>
            </a:br>
            <a:endParaRPr lang="en-US" dirty="0" smtClean="0"/>
          </a:p>
          <a:p>
            <a:r>
              <a:rPr lang="en-US" dirty="0" smtClean="0"/>
              <a:t>  </a:t>
            </a:r>
            <a:r>
              <a:rPr lang="en-US" dirty="0"/>
              <a:t>C. Drop two balls with different weights and observe which ball hits the ground first.  </a:t>
            </a:r>
            <a:br>
              <a:rPr lang="en-US" dirty="0"/>
            </a:br>
            <a:endParaRPr lang="en-US" dirty="0" smtClean="0"/>
          </a:p>
          <a:p>
            <a:r>
              <a:rPr lang="en-US" dirty="0" smtClean="0"/>
              <a:t>  </a:t>
            </a:r>
            <a:r>
              <a:rPr lang="en-US" dirty="0"/>
              <a:t>D. There is no way to discover whether a hypothesis is not correct. </a:t>
            </a:r>
          </a:p>
        </p:txBody>
      </p:sp>
    </p:spTree>
    <p:extLst>
      <p:ext uri="{BB962C8B-B14F-4D97-AF65-F5344CB8AC3E}">
        <p14:creationId xmlns:p14="http://schemas.microsoft.com/office/powerpoint/2010/main" val="2269906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3">
                                            <p:txEl>
                                              <p:pRg st="2" end="2"/>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75. </a:t>
            </a:r>
            <a:r>
              <a:rPr lang="en-US" dirty="0"/>
              <a:t>What is the SI unit for measuring mass?</a:t>
            </a:r>
          </a:p>
        </p:txBody>
      </p:sp>
      <p:sp>
        <p:nvSpPr>
          <p:cNvPr id="3" name="Content Placeholder 2"/>
          <p:cNvSpPr>
            <a:spLocks noGrp="1"/>
          </p:cNvSpPr>
          <p:nvPr>
            <p:ph sz="quarter" idx="1"/>
          </p:nvPr>
        </p:nvSpPr>
        <p:spPr/>
        <p:txBody>
          <a:bodyPr/>
          <a:lstStyle/>
          <a:p>
            <a:r>
              <a:rPr lang="en-US" dirty="0" smtClean="0"/>
              <a:t>A. grams</a:t>
            </a:r>
          </a:p>
          <a:p>
            <a:endParaRPr lang="en-US" dirty="0"/>
          </a:p>
          <a:p>
            <a:r>
              <a:rPr lang="en-US" dirty="0" smtClean="0"/>
              <a:t>B. meters</a:t>
            </a:r>
          </a:p>
          <a:p>
            <a:endParaRPr lang="en-US" dirty="0"/>
          </a:p>
          <a:p>
            <a:r>
              <a:rPr lang="en-US" dirty="0" smtClean="0"/>
              <a:t>C. liters</a:t>
            </a:r>
          </a:p>
          <a:p>
            <a:endParaRPr lang="en-US" dirty="0"/>
          </a:p>
          <a:p>
            <a:r>
              <a:rPr lang="en-US" dirty="0" smtClean="0"/>
              <a:t>D. kelvin</a:t>
            </a:r>
            <a:endParaRPr lang="en-US" dirty="0"/>
          </a:p>
        </p:txBody>
      </p:sp>
    </p:spTree>
    <p:extLst>
      <p:ext uri="{BB962C8B-B14F-4D97-AF65-F5344CB8AC3E}">
        <p14:creationId xmlns:p14="http://schemas.microsoft.com/office/powerpoint/2010/main" val="2614755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mph" presetSubtype="0" fill="hold" nodeType="clickEffect">
                                  <p:stCondLst>
                                    <p:cond delay="0"/>
                                  </p:stCondLst>
                                  <p:iterate type="lt">
                                    <p:tmPct val="4000"/>
                                  </p:iterate>
                                  <p:childTnLst>
                                    <p:set>
                                      <p:cBhvr override="childStyle">
                                        <p:cTn id="6" dur="500" fill="hold"/>
                                        <p:tgtEl>
                                          <p:spTgt spid="3">
                                            <p:txEl>
                                              <p:pRg st="0" end="0"/>
                                            </p:txEl>
                                          </p:spTgt>
                                        </p:tgtEl>
                                        <p:attrNameLst>
                                          <p:attrName>style.color</p:attrName>
                                        </p:attrNameLst>
                                      </p:cBhvr>
                                      <p:to>
                                        <p:clrVal>
                                          <a:srgbClr val="FF0000"/>
                                        </p:clrVal>
                                      </p:to>
                                    </p:set>
                                    <p:set>
                                      <p:cBhvr>
                                        <p:cTn id="7" dur="500" fill="hold"/>
                                        <p:tgtEl>
                                          <p:spTgt spid="3">
                                            <p:txEl>
                                              <p:pRg st="0" end="0"/>
                                            </p:txEl>
                                          </p:spTgt>
                                        </p:tgtEl>
                                        <p:attrNameLst>
                                          <p:attrName>fillcolor</p:attrName>
                                        </p:attrNameLst>
                                      </p:cBhvr>
                                      <p:to>
                                        <p:clrVal>
                                          <a:srgbClr val="FF0000"/>
                                        </p:clrVal>
                                      </p:to>
                                    </p:set>
                                    <p:set>
                                      <p:cBhvr>
                                        <p:cTn id="8" dur="500" fill="hold"/>
                                        <p:tgtEl>
                                          <p:spTgt spid="3">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3154362"/>
          </a:xfrm>
        </p:spPr>
        <p:txBody>
          <a:bodyPr>
            <a:normAutofit/>
          </a:bodyPr>
          <a:lstStyle/>
          <a:p>
            <a:r>
              <a:rPr lang="en-US" dirty="0" smtClean="0"/>
              <a:t>76. Fill in the blank with the appropriate number in order to balance the following chemical equation.</a:t>
            </a:r>
            <a:br>
              <a:rPr lang="en-US" dirty="0" smtClean="0"/>
            </a:br>
            <a:r>
              <a:rPr lang="en-US" dirty="0" smtClean="0"/>
              <a:t/>
            </a:r>
            <a:br>
              <a:rPr lang="en-US" dirty="0" smtClean="0"/>
            </a:br>
            <a:r>
              <a:rPr lang="en-US" dirty="0"/>
              <a:t>	</a:t>
            </a:r>
            <a:r>
              <a:rPr lang="en-US" dirty="0" smtClean="0"/>
              <a:t>	4Fe + ___O</a:t>
            </a:r>
            <a:r>
              <a:rPr lang="en-US" sz="1800" dirty="0" smtClean="0"/>
              <a:t>2 </a:t>
            </a:r>
            <a:r>
              <a:rPr lang="en-US" dirty="0" smtClean="0"/>
              <a:t> →  2Fe</a:t>
            </a:r>
            <a:r>
              <a:rPr lang="en-US" sz="1800" dirty="0" smtClean="0">
                <a:solidFill>
                  <a:srgbClr val="575F6D"/>
                </a:solidFill>
              </a:rPr>
              <a:t>2 </a:t>
            </a:r>
            <a:r>
              <a:rPr lang="en-US" dirty="0" smtClean="0">
                <a:solidFill>
                  <a:srgbClr val="575F6D"/>
                </a:solidFill>
              </a:rPr>
              <a:t>O</a:t>
            </a:r>
            <a:r>
              <a:rPr lang="en-US" sz="1800" dirty="0" smtClean="0">
                <a:solidFill>
                  <a:srgbClr val="575F6D"/>
                </a:solidFill>
              </a:rPr>
              <a:t>3</a:t>
            </a:r>
            <a:endParaRPr lang="en-US" dirty="0"/>
          </a:p>
        </p:txBody>
      </p:sp>
      <p:sp>
        <p:nvSpPr>
          <p:cNvPr id="3" name="Content Placeholder 2"/>
          <p:cNvSpPr>
            <a:spLocks noGrp="1"/>
          </p:cNvSpPr>
          <p:nvPr>
            <p:ph sz="quarter" idx="1"/>
          </p:nvPr>
        </p:nvSpPr>
        <p:spPr>
          <a:xfrm>
            <a:off x="457200" y="3581400"/>
            <a:ext cx="7467600" cy="3276600"/>
          </a:xfrm>
        </p:spPr>
        <p:txBody>
          <a:bodyPr>
            <a:normAutofit/>
          </a:bodyPr>
          <a:lstStyle/>
          <a:p>
            <a:r>
              <a:rPr lang="en-US" dirty="0" smtClean="0"/>
              <a:t>A. 6</a:t>
            </a:r>
          </a:p>
          <a:p>
            <a:endParaRPr lang="en-US" dirty="0"/>
          </a:p>
          <a:p>
            <a:r>
              <a:rPr lang="en-US" dirty="0" smtClean="0"/>
              <a:t>B. 4</a:t>
            </a:r>
          </a:p>
          <a:p>
            <a:endParaRPr lang="en-US" dirty="0"/>
          </a:p>
          <a:p>
            <a:r>
              <a:rPr lang="en-US" dirty="0" smtClean="0"/>
              <a:t>C. 3</a:t>
            </a:r>
          </a:p>
          <a:p>
            <a:endParaRPr lang="en-US" dirty="0"/>
          </a:p>
          <a:p>
            <a:r>
              <a:rPr lang="en-US" dirty="0" smtClean="0"/>
              <a:t>D. 2</a:t>
            </a:r>
            <a:endParaRPr lang="en-US" dirty="0"/>
          </a:p>
        </p:txBody>
      </p:sp>
    </p:spTree>
    <p:extLst>
      <p:ext uri="{BB962C8B-B14F-4D97-AF65-F5344CB8AC3E}">
        <p14:creationId xmlns:p14="http://schemas.microsoft.com/office/powerpoint/2010/main" val="1256055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3">
                                            <p:txEl>
                                              <p:pRg st="4" end="4"/>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77. What score will be my lowest on the science </a:t>
            </a:r>
            <a:r>
              <a:rPr lang="en-US" dirty="0" err="1" smtClean="0"/>
              <a:t>crct</a:t>
            </a:r>
            <a:r>
              <a:rPr lang="en-US" dirty="0" smtClean="0"/>
              <a:t>?</a:t>
            </a:r>
            <a:br>
              <a:rPr lang="en-US" dirty="0" smtClean="0"/>
            </a:br>
            <a:endParaRPr lang="en-US" dirty="0"/>
          </a:p>
        </p:txBody>
      </p:sp>
      <p:sp>
        <p:nvSpPr>
          <p:cNvPr id="3" name="Content Placeholder 2"/>
          <p:cNvSpPr>
            <a:spLocks noGrp="1"/>
          </p:cNvSpPr>
          <p:nvPr>
            <p:ph sz="quarter" idx="1"/>
          </p:nvPr>
        </p:nvSpPr>
        <p:spPr/>
        <p:txBody>
          <a:bodyPr/>
          <a:lstStyle/>
          <a:p>
            <a:r>
              <a:rPr lang="en-US" dirty="0" smtClean="0"/>
              <a:t>A. 850</a:t>
            </a:r>
          </a:p>
          <a:p>
            <a:endParaRPr lang="en-US" dirty="0"/>
          </a:p>
          <a:p>
            <a:r>
              <a:rPr lang="en-US" dirty="0" smtClean="0"/>
              <a:t>B. 850</a:t>
            </a:r>
          </a:p>
          <a:p>
            <a:endParaRPr lang="en-US" dirty="0"/>
          </a:p>
          <a:p>
            <a:r>
              <a:rPr lang="en-US" dirty="0" smtClean="0"/>
              <a:t>C. 850</a:t>
            </a:r>
          </a:p>
          <a:p>
            <a:endParaRPr lang="en-US" dirty="0"/>
          </a:p>
          <a:p>
            <a:r>
              <a:rPr lang="en-US" dirty="0" smtClean="0"/>
              <a:t>D. 850</a:t>
            </a:r>
            <a:endParaRPr lang="en-US" dirty="0"/>
          </a:p>
        </p:txBody>
      </p:sp>
    </p:spTree>
    <p:extLst>
      <p:ext uri="{BB962C8B-B14F-4D97-AF65-F5344CB8AC3E}">
        <p14:creationId xmlns:p14="http://schemas.microsoft.com/office/powerpoint/2010/main" val="626400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3">
                                            <p:txEl>
                                              <p:pRg st="0" end="0"/>
                                            </p:txEl>
                                          </p:spTgt>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6" presetClass="emph" presetSubtype="0" fill="hold" nodeType="clickEffect">
                                  <p:stCondLst>
                                    <p:cond delay="0"/>
                                  </p:stCondLst>
                                  <p:childTnLst>
                                    <p:animScale>
                                      <p:cBhvr>
                                        <p:cTn id="10" dur="2000" fill="hold"/>
                                        <p:tgtEl>
                                          <p:spTgt spid="3">
                                            <p:txEl>
                                              <p:pRg st="2" end="2"/>
                                            </p:txEl>
                                          </p:spTgt>
                                        </p:tgtEl>
                                      </p:cBhvr>
                                      <p:by x="150000" y="150000"/>
                                    </p:animScale>
                                  </p:childTnLst>
                                </p:cTn>
                              </p:par>
                            </p:childTnLst>
                          </p:cTn>
                        </p:par>
                      </p:childTnLst>
                    </p:cTn>
                  </p:par>
                  <p:par>
                    <p:cTn id="11" fill="hold">
                      <p:stCondLst>
                        <p:cond delay="indefinite"/>
                      </p:stCondLst>
                      <p:childTnLst>
                        <p:par>
                          <p:cTn id="12" fill="hold">
                            <p:stCondLst>
                              <p:cond delay="0"/>
                            </p:stCondLst>
                            <p:childTnLst>
                              <p:par>
                                <p:cTn id="13" presetID="18" presetClass="emph" presetSubtype="0" fill="hold" nodeType="clickEffect">
                                  <p:stCondLst>
                                    <p:cond delay="0"/>
                                  </p:stCondLst>
                                  <p:iterate type="lt">
                                    <p:tmPct val="4000"/>
                                  </p:iterate>
                                  <p:childTnLst>
                                    <p:set>
                                      <p:cBhvr override="childStyle">
                                        <p:cTn id="14" dur="500" fill="hold"/>
                                        <p:tgtEl>
                                          <p:spTgt spid="3">
                                            <p:txEl>
                                              <p:pRg st="4" end="4"/>
                                            </p:txEl>
                                          </p:spTgt>
                                        </p:tgtEl>
                                        <p:attrNameLst>
                                          <p:attrName>style.textDecorationUnderline</p:attrName>
                                        </p:attrNameLst>
                                      </p:cBhvr>
                                      <p:to>
                                        <p:strVal val="true"/>
                                      </p:to>
                                    </p:set>
                                  </p:childTnLst>
                                </p:cTn>
                              </p:par>
                            </p:childTnLst>
                          </p:cTn>
                        </p:par>
                      </p:childTnLst>
                    </p:cTn>
                  </p:par>
                  <p:par>
                    <p:cTn id="15" fill="hold">
                      <p:stCondLst>
                        <p:cond delay="indefinite"/>
                      </p:stCondLst>
                      <p:childTnLst>
                        <p:par>
                          <p:cTn id="16" fill="hold">
                            <p:stCondLst>
                              <p:cond delay="0"/>
                            </p:stCondLst>
                            <p:childTnLst>
                              <p:par>
                                <p:cTn id="17" presetID="34" presetClass="emph" presetSubtype="0" fill="hold" nodeType="clickEffect">
                                  <p:stCondLst>
                                    <p:cond delay="0"/>
                                  </p:stCondLst>
                                  <p:iterate type="lt">
                                    <p:tmPct val="10000"/>
                                  </p:iterate>
                                  <p:childTnLst>
                                    <p:animMotion origin="layout" path="M 0.0 0.0 L 0.0 -0.07213" pathEditMode="relative" ptsTypes="">
                                      <p:cBhvr>
                                        <p:cTn id="18" dur="250" accel="50000" decel="50000" autoRev="1" fill="hold">
                                          <p:stCondLst>
                                            <p:cond delay="0"/>
                                          </p:stCondLst>
                                        </p:cTn>
                                        <p:tgtEl>
                                          <p:spTgt spid="3">
                                            <p:txEl>
                                              <p:pRg st="6" end="6"/>
                                            </p:txEl>
                                          </p:spTgt>
                                        </p:tgtEl>
                                        <p:attrNameLst>
                                          <p:attrName>ppt_x</p:attrName>
                                          <p:attrName>ppt_y</p:attrName>
                                        </p:attrNameLst>
                                      </p:cBhvr>
                                    </p:animMotion>
                                    <p:animRot by="1500000">
                                      <p:cBhvr>
                                        <p:cTn id="19" dur="125" fill="hold">
                                          <p:stCondLst>
                                            <p:cond delay="0"/>
                                          </p:stCondLst>
                                        </p:cTn>
                                        <p:tgtEl>
                                          <p:spTgt spid="3">
                                            <p:txEl>
                                              <p:pRg st="6" end="6"/>
                                            </p:txEl>
                                          </p:spTgt>
                                        </p:tgtEl>
                                        <p:attrNameLst>
                                          <p:attrName>r</p:attrName>
                                        </p:attrNameLst>
                                      </p:cBhvr>
                                    </p:animRot>
                                    <p:animRot by="-1500000">
                                      <p:cBhvr>
                                        <p:cTn id="20" dur="125" fill="hold">
                                          <p:stCondLst>
                                            <p:cond delay="125"/>
                                          </p:stCondLst>
                                        </p:cTn>
                                        <p:tgtEl>
                                          <p:spTgt spid="3">
                                            <p:txEl>
                                              <p:pRg st="6" end="6"/>
                                            </p:txEl>
                                          </p:spTgt>
                                        </p:tgtEl>
                                        <p:attrNameLst>
                                          <p:attrName>r</p:attrName>
                                        </p:attrNameLst>
                                      </p:cBhvr>
                                    </p:animRot>
                                    <p:animRot by="-1500000">
                                      <p:cBhvr>
                                        <p:cTn id="21" dur="125" fill="hold">
                                          <p:stCondLst>
                                            <p:cond delay="250"/>
                                          </p:stCondLst>
                                        </p:cTn>
                                        <p:tgtEl>
                                          <p:spTgt spid="3">
                                            <p:txEl>
                                              <p:pRg st="6" end="6"/>
                                            </p:txEl>
                                          </p:spTgt>
                                        </p:tgtEl>
                                        <p:attrNameLst>
                                          <p:attrName>r</p:attrName>
                                        </p:attrNameLst>
                                      </p:cBhvr>
                                    </p:animRot>
                                    <p:animRot by="1500000">
                                      <p:cBhvr>
                                        <p:cTn id="22" dur="125" fill="hold">
                                          <p:stCondLst>
                                            <p:cond delay="375"/>
                                          </p:stCondLst>
                                        </p:cTn>
                                        <p:tgtEl>
                                          <p:spTgt spid="3">
                                            <p:txEl>
                                              <p:pRg st="6" end="6"/>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7. </a:t>
            </a:r>
            <a:r>
              <a:rPr lang="en-US" dirty="0"/>
              <a:t>In which of the following phases of matter do molecules have the lowest amount of energy? </a:t>
            </a:r>
          </a:p>
        </p:txBody>
      </p:sp>
      <p:sp>
        <p:nvSpPr>
          <p:cNvPr id="3" name="Content Placeholder 2"/>
          <p:cNvSpPr>
            <a:spLocks noGrp="1"/>
          </p:cNvSpPr>
          <p:nvPr>
            <p:ph sz="quarter" idx="1"/>
          </p:nvPr>
        </p:nvSpPr>
        <p:spPr/>
        <p:txBody>
          <a:bodyPr/>
          <a:lstStyle/>
          <a:p>
            <a:r>
              <a:rPr lang="en-US" dirty="0"/>
              <a:t> A. solid  </a:t>
            </a:r>
            <a:endParaRPr lang="en-US" dirty="0" smtClean="0"/>
          </a:p>
          <a:p>
            <a:endParaRPr lang="en-US" dirty="0" smtClean="0"/>
          </a:p>
          <a:p>
            <a:r>
              <a:rPr lang="en-US" dirty="0" smtClean="0"/>
              <a:t> B</a:t>
            </a:r>
            <a:r>
              <a:rPr lang="en-US" dirty="0"/>
              <a:t>. liquid  </a:t>
            </a:r>
            <a:endParaRPr lang="en-US" dirty="0" smtClean="0"/>
          </a:p>
          <a:p>
            <a:endParaRPr lang="en-US" dirty="0" smtClean="0"/>
          </a:p>
          <a:p>
            <a:r>
              <a:rPr lang="en-US" dirty="0"/>
              <a:t> </a:t>
            </a:r>
            <a:r>
              <a:rPr lang="en-US" dirty="0" smtClean="0"/>
              <a:t> </a:t>
            </a:r>
            <a:r>
              <a:rPr lang="en-US" dirty="0"/>
              <a:t>C. gel  </a:t>
            </a:r>
            <a:br>
              <a:rPr lang="en-US" dirty="0"/>
            </a:br>
            <a:endParaRPr lang="en-US" dirty="0" smtClean="0"/>
          </a:p>
          <a:p>
            <a:r>
              <a:rPr lang="en-US" dirty="0" smtClean="0"/>
              <a:t>  </a:t>
            </a:r>
            <a:r>
              <a:rPr lang="en-US" dirty="0"/>
              <a:t>D. gas </a:t>
            </a:r>
          </a:p>
        </p:txBody>
      </p:sp>
    </p:spTree>
    <p:extLst>
      <p:ext uri="{BB962C8B-B14F-4D97-AF65-F5344CB8AC3E}">
        <p14:creationId xmlns:p14="http://schemas.microsoft.com/office/powerpoint/2010/main" val="2201223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3">
                                            <p:txEl>
                                              <p:pRg st="0" end="0"/>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8</a:t>
            </a:r>
            <a:r>
              <a:rPr lang="en-US" dirty="0" smtClean="0"/>
              <a:t>. Calculate the density of an object that has a mass of 10g and a volume of 5cm³. Remember: Density=M/V</a:t>
            </a:r>
            <a:endParaRPr lang="en-US" dirty="0"/>
          </a:p>
        </p:txBody>
      </p:sp>
      <p:sp>
        <p:nvSpPr>
          <p:cNvPr id="3" name="Content Placeholder 2"/>
          <p:cNvSpPr>
            <a:spLocks noGrp="1"/>
          </p:cNvSpPr>
          <p:nvPr>
            <p:ph sz="quarter" idx="1"/>
          </p:nvPr>
        </p:nvSpPr>
        <p:spPr/>
        <p:txBody>
          <a:bodyPr/>
          <a:lstStyle/>
          <a:p>
            <a:r>
              <a:rPr lang="en-US" dirty="0" smtClean="0"/>
              <a:t>A. 5 g/cm³</a:t>
            </a:r>
          </a:p>
          <a:p>
            <a:endParaRPr lang="en-US" dirty="0"/>
          </a:p>
          <a:p>
            <a:r>
              <a:rPr lang="en-US" dirty="0" smtClean="0"/>
              <a:t>B. 5 g</a:t>
            </a:r>
          </a:p>
          <a:p>
            <a:endParaRPr lang="en-US" dirty="0"/>
          </a:p>
          <a:p>
            <a:r>
              <a:rPr lang="en-US" dirty="0" smtClean="0"/>
              <a:t>C. 2 g</a:t>
            </a:r>
          </a:p>
          <a:p>
            <a:endParaRPr lang="en-US" dirty="0"/>
          </a:p>
          <a:p>
            <a:r>
              <a:rPr lang="en-US" dirty="0" smtClean="0"/>
              <a:t>D. 2 </a:t>
            </a:r>
            <a:r>
              <a:rPr lang="en-US" dirty="0"/>
              <a:t>g/cm³</a:t>
            </a:r>
          </a:p>
          <a:p>
            <a:endParaRPr lang="en-US" dirty="0"/>
          </a:p>
        </p:txBody>
      </p:sp>
    </p:spTree>
    <p:extLst>
      <p:ext uri="{BB962C8B-B14F-4D97-AF65-F5344CB8AC3E}">
        <p14:creationId xmlns:p14="http://schemas.microsoft.com/office/powerpoint/2010/main" val="1605273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3">
                                            <p:txEl>
                                              <p:pRg st="6" end="6"/>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NULL"/></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1_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10941</TotalTime>
  <Words>2819</Words>
  <Application>Microsoft Office PowerPoint</Application>
  <PresentationFormat>On-screen Show (4:3)</PresentationFormat>
  <Paragraphs>575</Paragraphs>
  <Slides>77</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77</vt:i4>
      </vt:variant>
    </vt:vector>
  </HeadingPairs>
  <TitlesOfParts>
    <vt:vector size="84" baseType="lpstr">
      <vt:lpstr>Calibri</vt:lpstr>
      <vt:lpstr>Century Schoolbook</vt:lpstr>
      <vt:lpstr>Courier New</vt:lpstr>
      <vt:lpstr>Wingdings</vt:lpstr>
      <vt:lpstr>Wingdings 2</vt:lpstr>
      <vt:lpstr>Oriel</vt:lpstr>
      <vt:lpstr>1_Oriel</vt:lpstr>
      <vt:lpstr>8th Grade Science Standard Review</vt:lpstr>
      <vt:lpstr>1. How are atoms and molecules different?</vt:lpstr>
      <vt:lpstr>  2. Use the above picture to fill in the blanks for the following statement.  Two              of the element sodium combine with one              of the element chlorine to form the              sodium chloride. </vt:lpstr>
      <vt:lpstr>3. What defines a mixture?</vt:lpstr>
      <vt:lpstr>4. The process that enables you to hear the sound of a drum around the corner is</vt:lpstr>
      <vt:lpstr>5. Which of the following statements about animals used in research is  true?</vt:lpstr>
      <vt:lpstr>6. Stephen  measured the length of a section of a river as 182 m. Convert this measurement to centimeters.</vt:lpstr>
      <vt:lpstr>7. In which of the following phases of matter do molecules have the lowest amount of energy? </vt:lpstr>
      <vt:lpstr>8. Calculate the density of an object that has a mass of 10g and a volume of 5cm³. Remember: Density=M/V</vt:lpstr>
      <vt:lpstr>9. What is the arrow pointing at? </vt:lpstr>
      <vt:lpstr>11. What is not one of the 3 elemental families on the periodic table? </vt:lpstr>
      <vt:lpstr>12. A scientist gathered data involving the number of times different birds located food in a maze. In which set of numbers are the mean, median, and mode all equal?</vt:lpstr>
      <vt:lpstr>13. Which of the following must be true if an object is accelerating?</vt:lpstr>
      <vt:lpstr>14. In a chemical reaction, the total mass of the reactants is 10.0 grams. The total mass of the products must be:</vt:lpstr>
      <vt:lpstr>15. Which characteristics of light waves determines its color?</vt:lpstr>
      <vt:lpstr>16. SEVERAL DISK MAGNETS ARE PLACED NEAR A WIRE. When a current is allowed to flow, the magnets exerts a force on the wire. Why is this true?</vt:lpstr>
      <vt:lpstr>17. Precision can be described as repeatable whereas accuracy can be described as _________.</vt:lpstr>
      <vt:lpstr>18. Water is boiled and steam is produced. This is a physical change because the water particles </vt:lpstr>
      <vt:lpstr>19. Hydroelectric power plants use the energy in moving water to turn the blades of a turbine. Wind power plants use the energy in wind to turn the blades of a turbine.  In both cases, the form of energy involved in the movement of the turbine blades is  </vt:lpstr>
      <vt:lpstr>20. Calculate the momentum of a 14 kg bicycle traveling north at 2 m/s. Remember: P=MV</vt:lpstr>
      <vt:lpstr>21. If you could account for all the energy input at the beginning of a chemical process in a closed system, </vt:lpstr>
      <vt:lpstr>22. Water can be described in a variety of ways. Which of the following statements describes a chemical property of water?</vt:lpstr>
      <vt:lpstr>23. The law of _______ of energy states that energy cannot be created or destroyed.  </vt:lpstr>
      <vt:lpstr>24.  In an ecosystem, only about 10 percent of the energy at each trophic level reaches the next level.  What happens to the rest of the energy?</vt:lpstr>
      <vt:lpstr>25. A stone held above the ground has potential energy. When the stone is dropped, potential energy is converted to _________ energy. </vt:lpstr>
      <vt:lpstr>26. How does the gravitational pull between 2 objects change when the distance between the objects is doubled?</vt:lpstr>
      <vt:lpstr> 27. Scientists have designed solar cells to trap solar energy and convert it to _____ energy. </vt:lpstr>
      <vt:lpstr>28. The energy directly associated with the motion of charged particles is </vt:lpstr>
      <vt:lpstr>29. Calculate the volume of a cube.  </vt:lpstr>
      <vt:lpstr>30. Which of the following CANNOT overcome an object’s inertia?</vt:lpstr>
      <vt:lpstr>31. An object is placed on the side of a translucent material.  How does the object appear to the person on the other side</vt:lpstr>
      <vt:lpstr> 32. Which of the following is an example of heat transfer through conduction? </vt:lpstr>
      <vt:lpstr>33. Light can be separated into the colors of the visible spectrum when</vt:lpstr>
      <vt:lpstr>34. When hot and cold air meet, the hot air rises to the top. Which process causes the hot air to rise? </vt:lpstr>
      <vt:lpstr>35. Which of these devices uses lenses and a mirror to focus the light from objects that are far away?</vt:lpstr>
      <vt:lpstr>36. When kinetic energy changes to potential energy,</vt:lpstr>
      <vt:lpstr>37.Which of the following statements about radiation is true? </vt:lpstr>
      <vt:lpstr>38. Which of the following is an example of acceleration?  I. A car speeds up.  II. A car slows down.  III. A car travels in a straight line at a constant speed.   IV. A car travels at a constant speed and turns left. </vt:lpstr>
      <vt:lpstr>39. In which molecule are all the atoms the same?</vt:lpstr>
      <vt:lpstr>40. Calculate the speed of a runner that travels 75 m in 3 s. Remember: Speed = D/t</vt:lpstr>
      <vt:lpstr>41. Mass and distance between 2 objects affect</vt:lpstr>
      <vt:lpstr>42. Which of the following determine an object's velocity? </vt:lpstr>
      <vt:lpstr>43. A group of lights are connected in a parallel circuit.  One of the bulbs is removed.  The rest of the lights will</vt:lpstr>
      <vt:lpstr>44. Jennifer stands on one side of a filing cabinet and pushes with a force of 60 N. If Nathan wants to help Jennifer demonstrate balanced forces, what does he need to do? </vt:lpstr>
      <vt:lpstr>45. The transfer of heat by collision between at atoms is</vt:lpstr>
      <vt:lpstr>46. Newton's first law states that an object in motion will stay in motion unless acted upon by an unbalanced force.  If you roll a ball across the floor, you put the ball in motion, but after time, the ball stops. Does this violate Newton's first law? </vt:lpstr>
      <vt:lpstr>47. What happens to a sound when it travels from air to water?</vt:lpstr>
      <vt:lpstr>48. Last-minute Louis frantically tried to finish his homework while his mom drove him to school. He placed his book on his lap and was reaching for a pencil when his mom suddenly slammed on the brakes. Although Louis stayed buckled in his seat, his book flew forward and crashed into the front windshield. Which of the following was most responsible for the book flying forward? </vt:lpstr>
      <vt:lpstr>49. Which of these statements about elements in the same column of the periodic table is true?</vt:lpstr>
      <vt:lpstr>50. Calculate the acceleration of a box when the net force on the box is 1.0 N and the mass of the box is 4.0 kg. Remember: A = Fnet/M</vt:lpstr>
      <vt:lpstr>51. In solids, heat transfer occurs by</vt:lpstr>
      <vt:lpstr>52. What is the resistance that one surface or object encounters when moving over another.</vt:lpstr>
      <vt:lpstr>53. In the drawing below, what type of simple machine is shown in red? </vt:lpstr>
      <vt:lpstr>54. How are mechanical and electromagnetic waves different?</vt:lpstr>
      <vt:lpstr>55. Which of the following is an example of reflection? </vt:lpstr>
      <vt:lpstr>56. What is the voltage of a cell-phone charger that has a current of 14 amperes and a resistance of 2 ohms? Remember: Voltage = Current x Resistance</vt:lpstr>
      <vt:lpstr>57. If a black car and a white car are left in the Sun, the black car will tend to be hotter. This is because the black car's surface will _______ more light energy than a white car. </vt:lpstr>
      <vt:lpstr>58. Is ordinary window glass transparent, opaque or translucent?   </vt:lpstr>
      <vt:lpstr>59. The material in which a wave travels is what?</vt:lpstr>
      <vt:lpstr>60. Which letter corresponds to the wavelength of the wave? </vt:lpstr>
      <vt:lpstr>61. What is the acceleration of a car that is traveling at a constant speed of 24 m/s for 2 s? Remember: A = (Sf-Si) / T</vt:lpstr>
      <vt:lpstr>62. Waves transport _______ over distances. </vt:lpstr>
      <vt:lpstr>63. What happens to the gravitational force between two objects as the bodies become farther apart from each other? </vt:lpstr>
      <vt:lpstr>64. Determine if the following picture is a series circuit or a parallel circuit.</vt:lpstr>
      <vt:lpstr>65. Is your body an insulator or a conductor?</vt:lpstr>
      <vt:lpstr>66. What is the velocity of a car that is traveling 20 m North for 4 s? Remember: Speed = D/t</vt:lpstr>
      <vt:lpstr>67. Which of the following objects exerts gravitational force?  I. the Sun  II. the Earth  III. the Moon  IV. a basketball  V. an apple </vt:lpstr>
      <vt:lpstr>68. When does a static charge happen?   </vt:lpstr>
      <vt:lpstr>69. In an electromagnetic wave, the charged particles make what type of fields?</vt:lpstr>
      <vt:lpstr>70. What is the relationship between electricity and magnetism? </vt:lpstr>
      <vt:lpstr>71. Convert 12˚C into Kelvin. Remember: k = c + 273 </vt:lpstr>
      <vt:lpstr>72. Which of these is an advantage of parallel circuits over series circuits? </vt:lpstr>
      <vt:lpstr>73. Fran is conducting an experiment to determine how light affects the growth of bread mold. She is trying to decide the best way to conduct her experiment in order to collect meaningful data. Which of the following experiments would help Fran collect the best data? </vt:lpstr>
      <vt:lpstr>74. Aristotle, the ancient Greek philosopher, thought that heavy objects fall to Earth faster than lighter objects. How could Aristotle's hypothesis be supported or disproved? </vt:lpstr>
      <vt:lpstr>75. What is the SI unit for measuring mass?</vt:lpstr>
      <vt:lpstr>76. Fill in the blank with the appropriate number in order to balance the following chemical equation.    4Fe + ___O2  →  2Fe2 O3</vt:lpstr>
      <vt:lpstr>77. What score will be my lowest on the science crct? </vt:lpstr>
    </vt:vector>
  </TitlesOfParts>
  <Company>Henry County Schools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8th Grade Science Standard Review</dc:title>
  <dc:creator>HCS</dc:creator>
  <cp:lastModifiedBy>Parks, Garynne</cp:lastModifiedBy>
  <cp:revision>40</cp:revision>
  <cp:lastPrinted>2013-04-08T21:25:16Z</cp:lastPrinted>
  <dcterms:created xsi:type="dcterms:W3CDTF">2013-04-08T19:29:34Z</dcterms:created>
  <dcterms:modified xsi:type="dcterms:W3CDTF">2016-03-16T22:43:09Z</dcterms:modified>
</cp:coreProperties>
</file>